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Lst>
  <p:sldSz cx="18288000" cy="10287000"/>
  <p:notesSz cx="6858000" cy="9144000"/>
  <p:embeddedFontLst>
    <p:embeddedFont>
      <p:font typeface="Bobby Jones Soft" charset="1" panose="00000000000000000000"/>
      <p:regular r:id="rId35"/>
    </p:embeddedFont>
    <p:embeddedFont>
      <p:font typeface="Inter Bold" charset="1" panose="020B0802030000000004"/>
      <p:regular r:id="rId36"/>
    </p:embeddedFont>
    <p:embeddedFont>
      <p:font typeface="Inter" charset="1" panose="020B0502030000000004"/>
      <p:regular r:id="rId37"/>
    </p:embeddedFont>
    <p:embeddedFont>
      <p:font typeface="Glacial Indifference" charset="1" panose="00000000000000000000"/>
      <p:regular r:id="rId38"/>
    </p:embeddedFont>
    <p:embeddedFont>
      <p:font typeface="Glacial Indifference Bold" charset="1" panose="00000800000000000000"/>
      <p:regular r:id="rId39"/>
    </p:embeddedFont>
    <p:embeddedFont>
      <p:font typeface="Roboto Bold" charset="1" panose="02000000000000000000"/>
      <p:regular r:id="rId40"/>
    </p:embeddedFont>
    <p:embeddedFont>
      <p:font typeface="Inter Medium" charset="1" panose="02000503000000020004"/>
      <p:regular r:id="rId4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slides/slide24.xml" Type="http://schemas.openxmlformats.org/officeDocument/2006/relationships/slide"/><Relationship Id="rId3" Target="viewProps.xml" Type="http://schemas.openxmlformats.org/officeDocument/2006/relationships/viewProps"/><Relationship Id="rId30" Target="slides/slide25.xml" Type="http://schemas.openxmlformats.org/officeDocument/2006/relationships/slide"/><Relationship Id="rId31" Target="slides/slide26.xml" Type="http://schemas.openxmlformats.org/officeDocument/2006/relationships/slide"/><Relationship Id="rId32" Target="slides/slide27.xml" Type="http://schemas.openxmlformats.org/officeDocument/2006/relationships/slide"/><Relationship Id="rId33" Target="slides/slide28.xml" Type="http://schemas.openxmlformats.org/officeDocument/2006/relationships/slide"/><Relationship Id="rId34" Target="slides/slide29.xml" Type="http://schemas.openxmlformats.org/officeDocument/2006/relationships/slide"/><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2.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3.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4.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5.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6.png" Type="http://schemas.openxmlformats.org/officeDocument/2006/relationships/image"/><Relationship Id="rId5" Target="../media/image7.svg" Type="http://schemas.openxmlformats.org/officeDocument/2006/relationships/image"/><Relationship Id="rId6" Target="../media/image8.png" Type="http://schemas.openxmlformats.org/officeDocument/2006/relationships/image"/><Relationship Id="rId7" Target="../media/image9.svg" Type="http://schemas.openxmlformats.org/officeDocument/2006/relationships/image"/><Relationship Id="rId8" Target="../media/image10.pn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6.png" Type="http://schemas.openxmlformats.org/officeDocument/2006/relationships/image"/></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7.png" Type="http://schemas.openxmlformats.org/officeDocument/2006/relationships/image"/><Relationship Id="rId4" Target="../media/image18.png" Type="http://schemas.openxmlformats.org/officeDocument/2006/relationships/image"/></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9.png" Type="http://schemas.openxmlformats.org/officeDocument/2006/relationships/image"/><Relationship Id="rId4" Target="../media/image20.png" Type="http://schemas.openxmlformats.org/officeDocument/2006/relationships/image"/></Relationships>
</file>

<file path=ppt/slides/_rels/slide2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1.png" Type="http://schemas.openxmlformats.org/officeDocument/2006/relationships/image"/><Relationship Id="rId4" Target="../media/image22.png" Type="http://schemas.openxmlformats.org/officeDocument/2006/relationships/image"/></Relationships>
</file>

<file path=ppt/slides/_rels/slide2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3.png" Type="http://schemas.openxmlformats.org/officeDocument/2006/relationships/image"/><Relationship Id="rId4" Target="../media/image24.png" Type="http://schemas.openxmlformats.org/officeDocument/2006/relationships/image"/><Relationship Id="rId5" Target="../media/image25.png" Type="http://schemas.openxmlformats.org/officeDocument/2006/relationships/image"/></Relationships>
</file>

<file path=ppt/slides/_rels/slide2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6.png" Type="http://schemas.openxmlformats.org/officeDocument/2006/relationships/image"/><Relationship Id="rId4" Target="../media/image27.png" Type="http://schemas.openxmlformats.org/officeDocument/2006/relationships/image"/><Relationship Id="rId5" Target="../media/image28.png" Type="http://schemas.openxmlformats.org/officeDocument/2006/relationships/image"/><Relationship Id="rId6" Target="../media/image29.png" Type="http://schemas.openxmlformats.org/officeDocument/2006/relationships/image"/></Relationships>
</file>

<file path=ppt/slides/_rels/slide2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6.png" Type="http://schemas.openxmlformats.org/officeDocument/2006/relationships/image"/><Relationship Id="rId5" Target="../media/image7.svg" Type="http://schemas.openxmlformats.org/officeDocument/2006/relationships/image"/><Relationship Id="rId6" Target="../media/image8.png" Type="http://schemas.openxmlformats.org/officeDocument/2006/relationships/image"/><Relationship Id="rId7" Target="../media/image9.svg" Type="http://schemas.openxmlformats.org/officeDocument/2006/relationships/image"/><Relationship Id="rId8" Target="../media/image11.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729714" y="717256"/>
            <a:ext cx="16828573" cy="8852488"/>
            <a:chOff x="0" y="0"/>
            <a:chExt cx="4432217" cy="2331520"/>
          </a:xfrm>
        </p:grpSpPr>
        <p:sp>
          <p:nvSpPr>
            <p:cNvPr name="Freeform 4" id="4"/>
            <p:cNvSpPr/>
            <p:nvPr/>
          </p:nvSpPr>
          <p:spPr>
            <a:xfrm flipH="false" flipV="false" rot="0">
              <a:off x="0" y="0"/>
              <a:ext cx="4432217" cy="2331520"/>
            </a:xfrm>
            <a:custGeom>
              <a:avLst/>
              <a:gdLst/>
              <a:ahLst/>
              <a:cxnLst/>
              <a:rect r="r" b="b" t="t" l="l"/>
              <a:pathLst>
                <a:path h="2331520" w="4432217">
                  <a:moveTo>
                    <a:pt x="5521" y="0"/>
                  </a:moveTo>
                  <a:lnTo>
                    <a:pt x="4426696" y="0"/>
                  </a:lnTo>
                  <a:cubicBezTo>
                    <a:pt x="4429745" y="0"/>
                    <a:pt x="4432217" y="2472"/>
                    <a:pt x="4432217" y="5521"/>
                  </a:cubicBezTo>
                  <a:lnTo>
                    <a:pt x="4432217" y="2325999"/>
                  </a:lnTo>
                  <a:cubicBezTo>
                    <a:pt x="4432217" y="2327463"/>
                    <a:pt x="4431635" y="2328867"/>
                    <a:pt x="4430600" y="2329903"/>
                  </a:cubicBezTo>
                  <a:cubicBezTo>
                    <a:pt x="4429565" y="2330938"/>
                    <a:pt x="4428160" y="2331520"/>
                    <a:pt x="4426696" y="2331520"/>
                  </a:cubicBezTo>
                  <a:lnTo>
                    <a:pt x="5521" y="2331520"/>
                  </a:lnTo>
                  <a:cubicBezTo>
                    <a:pt x="2472" y="2331520"/>
                    <a:pt x="0" y="2329048"/>
                    <a:pt x="0" y="2325999"/>
                  </a:cubicBezTo>
                  <a:lnTo>
                    <a:pt x="0" y="5521"/>
                  </a:lnTo>
                  <a:cubicBezTo>
                    <a:pt x="0" y="2472"/>
                    <a:pt x="2472" y="0"/>
                    <a:pt x="5521" y="0"/>
                  </a:cubicBezTo>
                  <a:close/>
                </a:path>
              </a:pathLst>
            </a:custGeom>
            <a:solidFill>
              <a:srgbClr val="1D5D92">
                <a:alpha val="91765"/>
              </a:srgbClr>
            </a:solidFill>
            <a:ln w="38100" cap="sq">
              <a:solidFill>
                <a:srgbClr val="1D5D92">
                  <a:alpha val="91765"/>
                </a:srgbClr>
              </a:solidFill>
              <a:prstDash val="solid"/>
              <a:miter/>
            </a:ln>
          </p:spPr>
        </p:sp>
        <p:sp>
          <p:nvSpPr>
            <p:cNvPr name="TextBox 5" id="5"/>
            <p:cNvSpPr txBox="true"/>
            <p:nvPr/>
          </p:nvSpPr>
          <p:spPr>
            <a:xfrm>
              <a:off x="0" y="28575"/>
              <a:ext cx="4432217" cy="2302945"/>
            </a:xfrm>
            <a:prstGeom prst="rect">
              <a:avLst/>
            </a:prstGeom>
          </p:spPr>
          <p:txBody>
            <a:bodyPr anchor="ctr" rtlCol="false" tIns="50800" lIns="50800" bIns="50800" rIns="50800"/>
            <a:lstStyle/>
            <a:p>
              <a:pPr algn="ctr">
                <a:lnSpc>
                  <a:spcPts val="2600"/>
                </a:lnSpc>
              </a:pPr>
            </a:p>
          </p:txBody>
        </p:sp>
      </p:grpSp>
      <p:sp>
        <p:nvSpPr>
          <p:cNvPr name="TextBox 6" id="6"/>
          <p:cNvSpPr txBox="true"/>
          <p:nvPr/>
        </p:nvSpPr>
        <p:spPr>
          <a:xfrm rot="0">
            <a:off x="4396553" y="3633327"/>
            <a:ext cx="9494894" cy="3070822"/>
          </a:xfrm>
          <a:prstGeom prst="rect">
            <a:avLst/>
          </a:prstGeom>
        </p:spPr>
        <p:txBody>
          <a:bodyPr anchor="t" rtlCol="false" tIns="0" lIns="0" bIns="0" rIns="0">
            <a:spAutoFit/>
          </a:bodyPr>
          <a:lstStyle/>
          <a:p>
            <a:pPr algn="ctr">
              <a:lnSpc>
                <a:spcPts val="7993"/>
              </a:lnSpc>
            </a:pPr>
            <a:r>
              <a:rPr lang="en-US" sz="7685">
                <a:solidFill>
                  <a:srgbClr val="F0F0F0"/>
                </a:solidFill>
                <a:latin typeface="Bobby Jones Soft"/>
                <a:ea typeface="Bobby Jones Soft"/>
                <a:cs typeface="Bobby Jones Soft"/>
                <a:sym typeface="Bobby Jones Soft"/>
              </a:rPr>
              <a:t>APP MÓVIL PARA MEDIR EL SUEÑO EN BASE A LA RUTINA DEL USUARIO</a:t>
            </a:r>
          </a:p>
        </p:txBody>
      </p:sp>
      <p:sp>
        <p:nvSpPr>
          <p:cNvPr name="Freeform 7" id="7"/>
          <p:cNvSpPr/>
          <p:nvPr/>
        </p:nvSpPr>
        <p:spPr>
          <a:xfrm flipH="false" flipV="false" rot="-261625">
            <a:off x="3117195" y="2157456"/>
            <a:ext cx="1771440" cy="1613621"/>
          </a:xfrm>
          <a:custGeom>
            <a:avLst/>
            <a:gdLst/>
            <a:ahLst/>
            <a:cxnLst/>
            <a:rect r="r" b="b" t="t" l="l"/>
            <a:pathLst>
              <a:path h="1613621" w="1771440">
                <a:moveTo>
                  <a:pt x="0" y="0"/>
                </a:moveTo>
                <a:lnTo>
                  <a:pt x="1771440" y="0"/>
                </a:lnTo>
                <a:lnTo>
                  <a:pt x="1771440" y="1613621"/>
                </a:lnTo>
                <a:lnTo>
                  <a:pt x="0" y="161362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false" flipV="false" rot="10585173">
            <a:off x="13950572" y="6442573"/>
            <a:ext cx="1771440" cy="1613621"/>
          </a:xfrm>
          <a:custGeom>
            <a:avLst/>
            <a:gdLst/>
            <a:ahLst/>
            <a:cxnLst/>
            <a:rect r="r" b="b" t="t" l="l"/>
            <a:pathLst>
              <a:path h="1613621" w="1771440">
                <a:moveTo>
                  <a:pt x="0" y="0"/>
                </a:moveTo>
                <a:lnTo>
                  <a:pt x="1771440" y="0"/>
                </a:lnTo>
                <a:lnTo>
                  <a:pt x="1771440" y="1613620"/>
                </a:lnTo>
                <a:lnTo>
                  <a:pt x="0" y="161362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9" id="9"/>
          <p:cNvGrpSpPr/>
          <p:nvPr/>
        </p:nvGrpSpPr>
        <p:grpSpPr>
          <a:xfrm rot="0">
            <a:off x="6071318" y="7008949"/>
            <a:ext cx="6145363" cy="798367"/>
            <a:chOff x="0" y="0"/>
            <a:chExt cx="1722712" cy="223804"/>
          </a:xfrm>
        </p:grpSpPr>
        <p:sp>
          <p:nvSpPr>
            <p:cNvPr name="Freeform 10" id="10"/>
            <p:cNvSpPr/>
            <p:nvPr/>
          </p:nvSpPr>
          <p:spPr>
            <a:xfrm flipH="false" flipV="false" rot="0">
              <a:off x="0" y="0"/>
              <a:ext cx="1722712" cy="223804"/>
            </a:xfrm>
            <a:custGeom>
              <a:avLst/>
              <a:gdLst/>
              <a:ahLst/>
              <a:cxnLst/>
              <a:rect r="r" b="b" t="t" l="l"/>
              <a:pathLst>
                <a:path h="223804" w="1722712">
                  <a:moveTo>
                    <a:pt x="64250" y="0"/>
                  </a:moveTo>
                  <a:lnTo>
                    <a:pt x="1658463" y="0"/>
                  </a:lnTo>
                  <a:cubicBezTo>
                    <a:pt x="1693947" y="0"/>
                    <a:pt x="1722712" y="28766"/>
                    <a:pt x="1722712" y="64250"/>
                  </a:cubicBezTo>
                  <a:lnTo>
                    <a:pt x="1722712" y="159554"/>
                  </a:lnTo>
                  <a:cubicBezTo>
                    <a:pt x="1722712" y="195038"/>
                    <a:pt x="1693947" y="223804"/>
                    <a:pt x="1658463" y="223804"/>
                  </a:cubicBezTo>
                  <a:lnTo>
                    <a:pt x="64250" y="223804"/>
                  </a:lnTo>
                  <a:cubicBezTo>
                    <a:pt x="28766" y="223804"/>
                    <a:pt x="0" y="195038"/>
                    <a:pt x="0" y="159554"/>
                  </a:cubicBezTo>
                  <a:lnTo>
                    <a:pt x="0" y="64250"/>
                  </a:lnTo>
                  <a:cubicBezTo>
                    <a:pt x="0" y="28766"/>
                    <a:pt x="28766" y="0"/>
                    <a:pt x="64250" y="0"/>
                  </a:cubicBezTo>
                  <a:close/>
                </a:path>
              </a:pathLst>
            </a:custGeom>
            <a:solidFill>
              <a:srgbClr val="000000">
                <a:alpha val="0"/>
              </a:srgbClr>
            </a:solidFill>
            <a:ln w="19050" cap="rnd">
              <a:solidFill>
                <a:srgbClr val="F0F0F0"/>
              </a:solidFill>
              <a:prstDash val="solid"/>
              <a:round/>
            </a:ln>
          </p:spPr>
        </p:sp>
        <p:sp>
          <p:nvSpPr>
            <p:cNvPr name="TextBox 11" id="11"/>
            <p:cNvSpPr txBox="true"/>
            <p:nvPr/>
          </p:nvSpPr>
          <p:spPr>
            <a:xfrm>
              <a:off x="0" y="38100"/>
              <a:ext cx="1722712" cy="185704"/>
            </a:xfrm>
            <a:prstGeom prst="rect">
              <a:avLst/>
            </a:prstGeom>
          </p:spPr>
          <p:txBody>
            <a:bodyPr anchor="ctr" rtlCol="false" tIns="50800" lIns="50800" bIns="50800" rIns="50800"/>
            <a:lstStyle/>
            <a:p>
              <a:pPr algn="ctr">
                <a:lnSpc>
                  <a:spcPts val="2288"/>
                </a:lnSpc>
              </a:pPr>
            </a:p>
          </p:txBody>
        </p:sp>
      </p:grpSp>
      <p:sp>
        <p:nvSpPr>
          <p:cNvPr name="TextBox 12" id="12"/>
          <p:cNvSpPr txBox="true"/>
          <p:nvPr/>
        </p:nvSpPr>
        <p:spPr>
          <a:xfrm rot="0">
            <a:off x="4888635" y="2869341"/>
            <a:ext cx="8510731" cy="346076"/>
          </a:xfrm>
          <a:prstGeom prst="rect">
            <a:avLst/>
          </a:prstGeom>
        </p:spPr>
        <p:txBody>
          <a:bodyPr anchor="t" rtlCol="false" tIns="0" lIns="0" bIns="0" rIns="0">
            <a:spAutoFit/>
          </a:bodyPr>
          <a:lstStyle/>
          <a:p>
            <a:pPr algn="ctr">
              <a:lnSpc>
                <a:spcPts val="2600"/>
              </a:lnSpc>
            </a:pPr>
            <a:r>
              <a:rPr lang="en-US" b="true" sz="2500" spc="-50">
                <a:solidFill>
                  <a:srgbClr val="F0F0F0"/>
                </a:solidFill>
                <a:latin typeface="Inter Bold"/>
                <a:ea typeface="Inter Bold"/>
                <a:cs typeface="Inter Bold"/>
                <a:sym typeface="Inter Bold"/>
              </a:rPr>
              <a:t>Presentado por Christian Castro Usto</a:t>
            </a:r>
          </a:p>
        </p:txBody>
      </p:sp>
      <p:sp>
        <p:nvSpPr>
          <p:cNvPr name="TextBox 13" id="13"/>
          <p:cNvSpPr txBox="true"/>
          <p:nvPr/>
        </p:nvSpPr>
        <p:spPr>
          <a:xfrm rot="0">
            <a:off x="7208759" y="7276762"/>
            <a:ext cx="3870482" cy="291315"/>
          </a:xfrm>
          <a:prstGeom prst="rect">
            <a:avLst/>
          </a:prstGeom>
        </p:spPr>
        <p:txBody>
          <a:bodyPr anchor="t" rtlCol="false" tIns="0" lIns="0" bIns="0" rIns="0">
            <a:spAutoFit/>
          </a:bodyPr>
          <a:lstStyle/>
          <a:p>
            <a:pPr algn="ctr">
              <a:lnSpc>
                <a:spcPts val="2234"/>
              </a:lnSpc>
            </a:pPr>
            <a:r>
              <a:rPr lang="en-US" sz="2148" spc="-42">
                <a:solidFill>
                  <a:srgbClr val="F0F0F0"/>
                </a:solidFill>
                <a:latin typeface="Inter"/>
                <a:ea typeface="Inter"/>
                <a:cs typeface="Inter"/>
                <a:sym typeface="Inter"/>
              </a:rPr>
              <a:t>UNIVERSIDAD CONTINENTAL</a:t>
            </a:r>
          </a:p>
        </p:txBody>
      </p:sp>
    </p:spTree>
  </p:cSld>
  <p:clrMapOvr>
    <a:masterClrMapping/>
  </p:clrMapOvr>
</p:sld>
</file>

<file path=ppt/slides/slide10.xml><?xml version="1.0" encoding="utf-8"?>
<p:sld xmlns:p="http://schemas.openxmlformats.org/presentationml/2006/main" xmlns:a="http://schemas.openxmlformats.org/drawingml/2006/main">
  <p:cSld>
    <p:bg>
      <p:bgPr>
        <a:solidFill>
          <a:srgbClr val="1D5D92"/>
        </a:solidFill>
      </p:bgPr>
    </p:bg>
    <p:spTree>
      <p:nvGrpSpPr>
        <p:cNvPr id="1" name=""/>
        <p:cNvGrpSpPr/>
        <p:nvPr/>
      </p:nvGrpSpPr>
      <p:grpSpPr>
        <a:xfrm>
          <a:off x="0" y="0"/>
          <a:ext cx="0" cy="0"/>
          <a:chOff x="0" y="0"/>
          <a:chExt cx="0" cy="0"/>
        </a:xfrm>
      </p:grpSpPr>
      <p:sp>
        <p:nvSpPr>
          <p:cNvPr name="TextBox 2" id="2"/>
          <p:cNvSpPr txBox="true"/>
          <p:nvPr/>
        </p:nvSpPr>
        <p:spPr>
          <a:xfrm rot="0">
            <a:off x="4709531" y="715962"/>
            <a:ext cx="9289401" cy="692151"/>
          </a:xfrm>
          <a:prstGeom prst="rect">
            <a:avLst/>
          </a:prstGeom>
        </p:spPr>
        <p:txBody>
          <a:bodyPr anchor="t" rtlCol="false" tIns="0" lIns="0" bIns="0" rIns="0">
            <a:spAutoFit/>
          </a:bodyPr>
          <a:lstStyle/>
          <a:p>
            <a:pPr algn="ctr" marL="0" indent="0" lvl="0">
              <a:lnSpc>
                <a:spcPts val="5200"/>
              </a:lnSpc>
              <a:spcBef>
                <a:spcPct val="0"/>
              </a:spcBef>
            </a:pPr>
            <a:r>
              <a:rPr lang="en-US" b="true" sz="5000">
                <a:solidFill>
                  <a:srgbClr val="F0F0F0"/>
                </a:solidFill>
                <a:latin typeface="Roboto Bold"/>
                <a:ea typeface="Roboto Bold"/>
                <a:cs typeface="Roboto Bold"/>
                <a:sym typeface="Roboto Bold"/>
              </a:rPr>
              <a:t>ACRONIMOS</a:t>
            </a:r>
          </a:p>
        </p:txBody>
      </p:sp>
      <p:grpSp>
        <p:nvGrpSpPr>
          <p:cNvPr name="Group 3" id="3"/>
          <p:cNvGrpSpPr/>
          <p:nvPr/>
        </p:nvGrpSpPr>
        <p:grpSpPr>
          <a:xfrm rot="0">
            <a:off x="4577079" y="1807958"/>
            <a:ext cx="10659618" cy="1497541"/>
            <a:chOff x="0" y="0"/>
            <a:chExt cx="2000630" cy="281063"/>
          </a:xfrm>
        </p:grpSpPr>
        <p:sp>
          <p:nvSpPr>
            <p:cNvPr name="Freeform 4" id="4"/>
            <p:cNvSpPr/>
            <p:nvPr/>
          </p:nvSpPr>
          <p:spPr>
            <a:xfrm flipH="false" flipV="false" rot="0">
              <a:off x="0" y="0"/>
              <a:ext cx="2000630" cy="281063"/>
            </a:xfrm>
            <a:custGeom>
              <a:avLst/>
              <a:gdLst/>
              <a:ahLst/>
              <a:cxnLst/>
              <a:rect r="r" b="b" t="t" l="l"/>
              <a:pathLst>
                <a:path h="281063" w="2000630">
                  <a:moveTo>
                    <a:pt x="36314" y="0"/>
                  </a:moveTo>
                  <a:lnTo>
                    <a:pt x="1964316" y="0"/>
                  </a:lnTo>
                  <a:cubicBezTo>
                    <a:pt x="1984372" y="0"/>
                    <a:pt x="2000630" y="16258"/>
                    <a:pt x="2000630" y="36314"/>
                  </a:cubicBezTo>
                  <a:lnTo>
                    <a:pt x="2000630" y="244749"/>
                  </a:lnTo>
                  <a:cubicBezTo>
                    <a:pt x="2000630" y="254380"/>
                    <a:pt x="1996804" y="263617"/>
                    <a:pt x="1989994" y="270427"/>
                  </a:cubicBezTo>
                  <a:cubicBezTo>
                    <a:pt x="1983184" y="277237"/>
                    <a:pt x="1973947" y="281063"/>
                    <a:pt x="1964316" y="281063"/>
                  </a:cubicBezTo>
                  <a:lnTo>
                    <a:pt x="36314" y="281063"/>
                  </a:lnTo>
                  <a:cubicBezTo>
                    <a:pt x="26683" y="281063"/>
                    <a:pt x="17446" y="277237"/>
                    <a:pt x="10636" y="270427"/>
                  </a:cubicBezTo>
                  <a:cubicBezTo>
                    <a:pt x="3826" y="263617"/>
                    <a:pt x="0" y="254380"/>
                    <a:pt x="0" y="244749"/>
                  </a:cubicBezTo>
                  <a:lnTo>
                    <a:pt x="0" y="36314"/>
                  </a:lnTo>
                  <a:cubicBezTo>
                    <a:pt x="0" y="26683"/>
                    <a:pt x="3826" y="17446"/>
                    <a:pt x="10636" y="10636"/>
                  </a:cubicBezTo>
                  <a:cubicBezTo>
                    <a:pt x="17446" y="3826"/>
                    <a:pt x="26683" y="0"/>
                    <a:pt x="36314" y="0"/>
                  </a:cubicBezTo>
                  <a:close/>
                </a:path>
              </a:pathLst>
            </a:custGeom>
            <a:solidFill>
              <a:srgbClr val="BECCDC"/>
            </a:solidFill>
            <a:ln w="19050" cap="rnd">
              <a:solidFill>
                <a:srgbClr val="0E3053"/>
              </a:solidFill>
              <a:prstDash val="solid"/>
              <a:round/>
            </a:ln>
          </p:spPr>
        </p:sp>
        <p:sp>
          <p:nvSpPr>
            <p:cNvPr name="TextBox 5" id="5"/>
            <p:cNvSpPr txBox="true"/>
            <p:nvPr/>
          </p:nvSpPr>
          <p:spPr>
            <a:xfrm>
              <a:off x="0" y="-38100"/>
              <a:ext cx="2000630" cy="319163"/>
            </a:xfrm>
            <a:prstGeom prst="rect">
              <a:avLst/>
            </a:prstGeom>
          </p:spPr>
          <p:txBody>
            <a:bodyPr anchor="ctr" rtlCol="false" tIns="50800" lIns="50800" bIns="50800" rIns="50800"/>
            <a:lstStyle/>
            <a:p>
              <a:pPr algn="ctr" marL="0" indent="0" lvl="0">
                <a:lnSpc>
                  <a:spcPts val="2659"/>
                </a:lnSpc>
                <a:spcBef>
                  <a:spcPct val="0"/>
                </a:spcBef>
              </a:pPr>
            </a:p>
          </p:txBody>
        </p:sp>
      </p:grpSp>
      <p:sp>
        <p:nvSpPr>
          <p:cNvPr name="TextBox 6" id="6"/>
          <p:cNvSpPr txBox="true"/>
          <p:nvPr/>
        </p:nvSpPr>
        <p:spPr>
          <a:xfrm rot="0">
            <a:off x="5253002" y="1983133"/>
            <a:ext cx="9307773" cy="1506463"/>
          </a:xfrm>
          <a:prstGeom prst="rect">
            <a:avLst/>
          </a:prstGeom>
        </p:spPr>
        <p:txBody>
          <a:bodyPr anchor="t" rtlCol="false" tIns="0" lIns="0" bIns="0" rIns="0">
            <a:spAutoFit/>
          </a:bodyPr>
          <a:lstStyle/>
          <a:p>
            <a:pPr algn="just" marL="0" indent="0" lvl="0">
              <a:lnSpc>
                <a:spcPts val="3066"/>
              </a:lnSpc>
            </a:pPr>
            <a:r>
              <a:rPr lang="en-US" b="true" sz="2190" spc="131">
                <a:solidFill>
                  <a:srgbClr val="0E3053"/>
                </a:solidFill>
                <a:latin typeface="Inter Medium"/>
                <a:ea typeface="Inter Medium"/>
                <a:cs typeface="Inter Medium"/>
                <a:sym typeface="Inter Medium"/>
              </a:rPr>
              <a:t>·UI (User Interface): Interfaz de Usuario. Es la parte visual de la aplicación, actualmente implementada con un menú principal y algunas pantallas básicas.</a:t>
            </a:r>
          </a:p>
          <a:p>
            <a:pPr algn="just" marL="0" indent="0" lvl="0">
              <a:lnSpc>
                <a:spcPts val="3066"/>
              </a:lnSpc>
            </a:pPr>
          </a:p>
        </p:txBody>
      </p:sp>
      <p:grpSp>
        <p:nvGrpSpPr>
          <p:cNvPr name="Group 7" id="7"/>
          <p:cNvGrpSpPr/>
          <p:nvPr/>
        </p:nvGrpSpPr>
        <p:grpSpPr>
          <a:xfrm rot="0">
            <a:off x="2786399" y="1807958"/>
            <a:ext cx="1497541" cy="1497541"/>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lnTo>
                    <a:pt x="406400" y="0"/>
                  </a:lnTo>
                  <a:close/>
                </a:path>
              </a:pathLst>
            </a:custGeom>
            <a:solidFill>
              <a:srgbClr val="BECCDC"/>
            </a:solidFill>
            <a:ln w="19050" cap="rnd">
              <a:solidFill>
                <a:srgbClr val="0E3053"/>
              </a:solidFill>
              <a:prstDash val="solid"/>
              <a:round/>
            </a:ln>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marL="0" indent="0" lvl="0">
                <a:lnSpc>
                  <a:spcPts val="2659"/>
                </a:lnSpc>
                <a:spcBef>
                  <a:spcPct val="0"/>
                </a:spcBef>
              </a:pPr>
            </a:p>
          </p:txBody>
        </p:sp>
      </p:grpSp>
      <p:sp>
        <p:nvSpPr>
          <p:cNvPr name="TextBox 10" id="10"/>
          <p:cNvSpPr txBox="true"/>
          <p:nvPr/>
        </p:nvSpPr>
        <p:spPr>
          <a:xfrm rot="0">
            <a:off x="3039805" y="2120240"/>
            <a:ext cx="990729" cy="822119"/>
          </a:xfrm>
          <a:prstGeom prst="rect">
            <a:avLst/>
          </a:prstGeom>
        </p:spPr>
        <p:txBody>
          <a:bodyPr anchor="t" rtlCol="false" tIns="0" lIns="0" bIns="0" rIns="0">
            <a:spAutoFit/>
          </a:bodyPr>
          <a:lstStyle/>
          <a:p>
            <a:pPr algn="ctr">
              <a:lnSpc>
                <a:spcPts val="6405"/>
              </a:lnSpc>
            </a:pPr>
            <a:r>
              <a:rPr lang="en-US" b="true" sz="5337" spc="-186">
                <a:solidFill>
                  <a:srgbClr val="0E3053"/>
                </a:solidFill>
                <a:latin typeface="Inter Bold"/>
                <a:ea typeface="Inter Bold"/>
                <a:cs typeface="Inter Bold"/>
                <a:sym typeface="Inter Bold"/>
              </a:rPr>
              <a:t>01</a:t>
            </a:r>
          </a:p>
        </p:txBody>
      </p:sp>
      <p:grpSp>
        <p:nvGrpSpPr>
          <p:cNvPr name="Group 11" id="11"/>
          <p:cNvGrpSpPr/>
          <p:nvPr/>
        </p:nvGrpSpPr>
        <p:grpSpPr>
          <a:xfrm rot="0">
            <a:off x="4577079" y="3573416"/>
            <a:ext cx="10659618" cy="1497541"/>
            <a:chOff x="0" y="0"/>
            <a:chExt cx="2000630" cy="281063"/>
          </a:xfrm>
        </p:grpSpPr>
        <p:sp>
          <p:nvSpPr>
            <p:cNvPr name="Freeform 12" id="12"/>
            <p:cNvSpPr/>
            <p:nvPr/>
          </p:nvSpPr>
          <p:spPr>
            <a:xfrm flipH="false" flipV="false" rot="0">
              <a:off x="0" y="0"/>
              <a:ext cx="2000630" cy="281063"/>
            </a:xfrm>
            <a:custGeom>
              <a:avLst/>
              <a:gdLst/>
              <a:ahLst/>
              <a:cxnLst/>
              <a:rect r="r" b="b" t="t" l="l"/>
              <a:pathLst>
                <a:path h="281063" w="2000630">
                  <a:moveTo>
                    <a:pt x="36314" y="0"/>
                  </a:moveTo>
                  <a:lnTo>
                    <a:pt x="1964316" y="0"/>
                  </a:lnTo>
                  <a:cubicBezTo>
                    <a:pt x="1984372" y="0"/>
                    <a:pt x="2000630" y="16258"/>
                    <a:pt x="2000630" y="36314"/>
                  </a:cubicBezTo>
                  <a:lnTo>
                    <a:pt x="2000630" y="244749"/>
                  </a:lnTo>
                  <a:cubicBezTo>
                    <a:pt x="2000630" y="254380"/>
                    <a:pt x="1996804" y="263617"/>
                    <a:pt x="1989994" y="270427"/>
                  </a:cubicBezTo>
                  <a:cubicBezTo>
                    <a:pt x="1983184" y="277237"/>
                    <a:pt x="1973947" y="281063"/>
                    <a:pt x="1964316" y="281063"/>
                  </a:cubicBezTo>
                  <a:lnTo>
                    <a:pt x="36314" y="281063"/>
                  </a:lnTo>
                  <a:cubicBezTo>
                    <a:pt x="26683" y="281063"/>
                    <a:pt x="17446" y="277237"/>
                    <a:pt x="10636" y="270427"/>
                  </a:cubicBezTo>
                  <a:cubicBezTo>
                    <a:pt x="3826" y="263617"/>
                    <a:pt x="0" y="254380"/>
                    <a:pt x="0" y="244749"/>
                  </a:cubicBezTo>
                  <a:lnTo>
                    <a:pt x="0" y="36314"/>
                  </a:lnTo>
                  <a:cubicBezTo>
                    <a:pt x="0" y="26683"/>
                    <a:pt x="3826" y="17446"/>
                    <a:pt x="10636" y="10636"/>
                  </a:cubicBezTo>
                  <a:cubicBezTo>
                    <a:pt x="17446" y="3826"/>
                    <a:pt x="26683" y="0"/>
                    <a:pt x="36314" y="0"/>
                  </a:cubicBezTo>
                  <a:close/>
                </a:path>
              </a:pathLst>
            </a:custGeom>
            <a:solidFill>
              <a:srgbClr val="F0F0F0"/>
            </a:solidFill>
            <a:ln w="19050" cap="rnd">
              <a:solidFill>
                <a:srgbClr val="0E3053"/>
              </a:solidFill>
              <a:prstDash val="solid"/>
              <a:round/>
            </a:ln>
          </p:spPr>
        </p:sp>
        <p:sp>
          <p:nvSpPr>
            <p:cNvPr name="TextBox 13" id="13"/>
            <p:cNvSpPr txBox="true"/>
            <p:nvPr/>
          </p:nvSpPr>
          <p:spPr>
            <a:xfrm>
              <a:off x="0" y="-38100"/>
              <a:ext cx="2000630" cy="319163"/>
            </a:xfrm>
            <a:prstGeom prst="rect">
              <a:avLst/>
            </a:prstGeom>
          </p:spPr>
          <p:txBody>
            <a:bodyPr anchor="ctr" rtlCol="false" tIns="50800" lIns="50800" bIns="50800" rIns="50800"/>
            <a:lstStyle/>
            <a:p>
              <a:pPr algn="ctr" marL="0" indent="0" lvl="0">
                <a:lnSpc>
                  <a:spcPts val="2659"/>
                </a:lnSpc>
                <a:spcBef>
                  <a:spcPct val="0"/>
                </a:spcBef>
              </a:pPr>
            </a:p>
          </p:txBody>
        </p:sp>
      </p:grpSp>
      <p:sp>
        <p:nvSpPr>
          <p:cNvPr name="TextBox 14" id="14"/>
          <p:cNvSpPr txBox="true"/>
          <p:nvPr/>
        </p:nvSpPr>
        <p:spPr>
          <a:xfrm rot="0">
            <a:off x="5065929" y="3668666"/>
            <a:ext cx="9307773" cy="1524243"/>
          </a:xfrm>
          <a:prstGeom prst="rect">
            <a:avLst/>
          </a:prstGeom>
        </p:spPr>
        <p:txBody>
          <a:bodyPr anchor="t" rtlCol="false" tIns="0" lIns="0" bIns="0" rIns="0">
            <a:spAutoFit/>
          </a:bodyPr>
          <a:lstStyle/>
          <a:p>
            <a:pPr algn="just" marL="0" indent="0" lvl="0">
              <a:lnSpc>
                <a:spcPts val="3066"/>
              </a:lnSpc>
            </a:pPr>
            <a:r>
              <a:rPr lang="en-US" b="true" sz="2190" spc="131">
                <a:solidFill>
                  <a:srgbClr val="0E3053"/>
                </a:solidFill>
                <a:latin typeface="Inter Medium"/>
                <a:ea typeface="Inter Medium"/>
                <a:cs typeface="Inter Medium"/>
                <a:sym typeface="Inter Medium"/>
              </a:rPr>
              <a:t>·SQLite: Base de datos ligera utilizada en aplicaciones móviles para almacenamiento local. En futuras versiones, podría emplearse para gestionar datos sin conexión en la aplicación.</a:t>
            </a:r>
          </a:p>
          <a:p>
            <a:pPr algn="just" marL="0" indent="0" lvl="0">
              <a:lnSpc>
                <a:spcPts val="3206"/>
              </a:lnSpc>
            </a:pPr>
          </a:p>
        </p:txBody>
      </p:sp>
      <p:grpSp>
        <p:nvGrpSpPr>
          <p:cNvPr name="Group 15" id="15"/>
          <p:cNvGrpSpPr/>
          <p:nvPr/>
        </p:nvGrpSpPr>
        <p:grpSpPr>
          <a:xfrm rot="0">
            <a:off x="2786399" y="3573416"/>
            <a:ext cx="1497541" cy="1497541"/>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lnTo>
                    <a:pt x="406400" y="0"/>
                  </a:lnTo>
                  <a:close/>
                </a:path>
              </a:pathLst>
            </a:custGeom>
            <a:solidFill>
              <a:srgbClr val="F0F0F0"/>
            </a:solidFill>
            <a:ln w="19050" cap="rnd">
              <a:solidFill>
                <a:srgbClr val="0E3053"/>
              </a:solidFill>
              <a:prstDash val="solid"/>
              <a:round/>
            </a:ln>
          </p:spPr>
        </p:sp>
        <p:sp>
          <p:nvSpPr>
            <p:cNvPr name="TextBox 17" id="17"/>
            <p:cNvSpPr txBox="true"/>
            <p:nvPr/>
          </p:nvSpPr>
          <p:spPr>
            <a:xfrm>
              <a:off x="76200" y="38100"/>
              <a:ext cx="660400" cy="698500"/>
            </a:xfrm>
            <a:prstGeom prst="rect">
              <a:avLst/>
            </a:prstGeom>
          </p:spPr>
          <p:txBody>
            <a:bodyPr anchor="ctr" rtlCol="false" tIns="50800" lIns="50800" bIns="50800" rIns="50800"/>
            <a:lstStyle/>
            <a:p>
              <a:pPr algn="ctr" marL="0" indent="0" lvl="0">
                <a:lnSpc>
                  <a:spcPts val="2659"/>
                </a:lnSpc>
                <a:spcBef>
                  <a:spcPct val="0"/>
                </a:spcBef>
              </a:pPr>
            </a:p>
          </p:txBody>
        </p:sp>
      </p:grpSp>
      <p:sp>
        <p:nvSpPr>
          <p:cNvPr name="TextBox 18" id="18"/>
          <p:cNvSpPr txBox="true"/>
          <p:nvPr/>
        </p:nvSpPr>
        <p:spPr>
          <a:xfrm rot="0">
            <a:off x="3039805" y="3887307"/>
            <a:ext cx="990729" cy="822119"/>
          </a:xfrm>
          <a:prstGeom prst="rect">
            <a:avLst/>
          </a:prstGeom>
        </p:spPr>
        <p:txBody>
          <a:bodyPr anchor="t" rtlCol="false" tIns="0" lIns="0" bIns="0" rIns="0">
            <a:spAutoFit/>
          </a:bodyPr>
          <a:lstStyle/>
          <a:p>
            <a:pPr algn="ctr">
              <a:lnSpc>
                <a:spcPts val="6405"/>
              </a:lnSpc>
            </a:pPr>
            <a:r>
              <a:rPr lang="en-US" b="true" sz="5337" spc="-186">
                <a:solidFill>
                  <a:srgbClr val="0E3053"/>
                </a:solidFill>
                <a:latin typeface="Inter Bold"/>
                <a:ea typeface="Inter Bold"/>
                <a:cs typeface="Inter Bold"/>
                <a:sym typeface="Inter Bold"/>
              </a:rPr>
              <a:t>02</a:t>
            </a:r>
          </a:p>
        </p:txBody>
      </p:sp>
      <p:grpSp>
        <p:nvGrpSpPr>
          <p:cNvPr name="Group 19" id="19"/>
          <p:cNvGrpSpPr/>
          <p:nvPr/>
        </p:nvGrpSpPr>
        <p:grpSpPr>
          <a:xfrm rot="0">
            <a:off x="4577079" y="5336635"/>
            <a:ext cx="10659618" cy="1497541"/>
            <a:chOff x="0" y="0"/>
            <a:chExt cx="2000630" cy="281063"/>
          </a:xfrm>
        </p:grpSpPr>
        <p:sp>
          <p:nvSpPr>
            <p:cNvPr name="Freeform 20" id="20"/>
            <p:cNvSpPr/>
            <p:nvPr/>
          </p:nvSpPr>
          <p:spPr>
            <a:xfrm flipH="false" flipV="false" rot="0">
              <a:off x="0" y="0"/>
              <a:ext cx="2000630" cy="281063"/>
            </a:xfrm>
            <a:custGeom>
              <a:avLst/>
              <a:gdLst/>
              <a:ahLst/>
              <a:cxnLst/>
              <a:rect r="r" b="b" t="t" l="l"/>
              <a:pathLst>
                <a:path h="281063" w="2000630">
                  <a:moveTo>
                    <a:pt x="36314" y="0"/>
                  </a:moveTo>
                  <a:lnTo>
                    <a:pt x="1964316" y="0"/>
                  </a:lnTo>
                  <a:cubicBezTo>
                    <a:pt x="1984372" y="0"/>
                    <a:pt x="2000630" y="16258"/>
                    <a:pt x="2000630" y="36314"/>
                  </a:cubicBezTo>
                  <a:lnTo>
                    <a:pt x="2000630" y="244749"/>
                  </a:lnTo>
                  <a:cubicBezTo>
                    <a:pt x="2000630" y="254380"/>
                    <a:pt x="1996804" y="263617"/>
                    <a:pt x="1989994" y="270427"/>
                  </a:cubicBezTo>
                  <a:cubicBezTo>
                    <a:pt x="1983184" y="277237"/>
                    <a:pt x="1973947" y="281063"/>
                    <a:pt x="1964316" y="281063"/>
                  </a:cubicBezTo>
                  <a:lnTo>
                    <a:pt x="36314" y="281063"/>
                  </a:lnTo>
                  <a:cubicBezTo>
                    <a:pt x="26683" y="281063"/>
                    <a:pt x="17446" y="277237"/>
                    <a:pt x="10636" y="270427"/>
                  </a:cubicBezTo>
                  <a:cubicBezTo>
                    <a:pt x="3826" y="263617"/>
                    <a:pt x="0" y="254380"/>
                    <a:pt x="0" y="244749"/>
                  </a:cubicBezTo>
                  <a:lnTo>
                    <a:pt x="0" y="36314"/>
                  </a:lnTo>
                  <a:cubicBezTo>
                    <a:pt x="0" y="26683"/>
                    <a:pt x="3826" y="17446"/>
                    <a:pt x="10636" y="10636"/>
                  </a:cubicBezTo>
                  <a:cubicBezTo>
                    <a:pt x="17446" y="3826"/>
                    <a:pt x="26683" y="0"/>
                    <a:pt x="36314" y="0"/>
                  </a:cubicBezTo>
                  <a:close/>
                </a:path>
              </a:pathLst>
            </a:custGeom>
            <a:solidFill>
              <a:srgbClr val="BECCDC"/>
            </a:solidFill>
            <a:ln w="19050" cap="rnd">
              <a:solidFill>
                <a:srgbClr val="0E3053"/>
              </a:solidFill>
              <a:prstDash val="solid"/>
              <a:round/>
            </a:ln>
          </p:spPr>
        </p:sp>
        <p:sp>
          <p:nvSpPr>
            <p:cNvPr name="TextBox 21" id="21"/>
            <p:cNvSpPr txBox="true"/>
            <p:nvPr/>
          </p:nvSpPr>
          <p:spPr>
            <a:xfrm>
              <a:off x="0" y="-38100"/>
              <a:ext cx="2000630" cy="319163"/>
            </a:xfrm>
            <a:prstGeom prst="rect">
              <a:avLst/>
            </a:prstGeom>
          </p:spPr>
          <p:txBody>
            <a:bodyPr anchor="ctr" rtlCol="false" tIns="50800" lIns="50800" bIns="50800" rIns="50800"/>
            <a:lstStyle/>
            <a:p>
              <a:pPr algn="ctr" marL="0" indent="0" lvl="0">
                <a:lnSpc>
                  <a:spcPts val="2659"/>
                </a:lnSpc>
                <a:spcBef>
                  <a:spcPct val="0"/>
                </a:spcBef>
              </a:pPr>
            </a:p>
          </p:txBody>
        </p:sp>
      </p:grpSp>
      <p:sp>
        <p:nvSpPr>
          <p:cNvPr name="TextBox 22" id="22"/>
          <p:cNvSpPr txBox="true"/>
          <p:nvPr/>
        </p:nvSpPr>
        <p:spPr>
          <a:xfrm rot="0">
            <a:off x="5065929" y="5468699"/>
            <a:ext cx="9307773" cy="1589648"/>
          </a:xfrm>
          <a:prstGeom prst="rect">
            <a:avLst/>
          </a:prstGeom>
        </p:spPr>
        <p:txBody>
          <a:bodyPr anchor="t" rtlCol="false" tIns="0" lIns="0" bIns="0" rIns="0">
            <a:spAutoFit/>
          </a:bodyPr>
          <a:lstStyle/>
          <a:p>
            <a:pPr algn="just">
              <a:lnSpc>
                <a:spcPts val="3206"/>
              </a:lnSpc>
            </a:pPr>
            <a:r>
              <a:rPr lang="en-US" b="true" sz="2290" spc="137">
                <a:solidFill>
                  <a:srgbClr val="0E3053"/>
                </a:solidFill>
                <a:latin typeface="Inter Medium"/>
                <a:ea typeface="Inter Medium"/>
                <a:cs typeface="Inter Medium"/>
                <a:sym typeface="Inter Medium"/>
              </a:rPr>
              <a:t>·An</a:t>
            </a:r>
            <a:r>
              <a:rPr lang="en-US" b="true" sz="2290" spc="137" u="none">
                <a:solidFill>
                  <a:srgbClr val="0E3053"/>
                </a:solidFill>
                <a:latin typeface="Inter Medium"/>
                <a:ea typeface="Inter Medium"/>
                <a:cs typeface="Inter Medium"/>
                <a:sym typeface="Inter Medium"/>
              </a:rPr>
              <a:t>droid Studio: Entorno de desarrollo integrado (IDE) oficial para crear aplicaciones Android. Es la herramienta utilizada para programar y probar la aplicación móvil.</a:t>
            </a:r>
          </a:p>
          <a:p>
            <a:pPr algn="just" marL="0" indent="0" lvl="0">
              <a:lnSpc>
                <a:spcPts val="3206"/>
              </a:lnSpc>
            </a:pPr>
          </a:p>
        </p:txBody>
      </p:sp>
      <p:grpSp>
        <p:nvGrpSpPr>
          <p:cNvPr name="Group 23" id="23"/>
          <p:cNvGrpSpPr/>
          <p:nvPr/>
        </p:nvGrpSpPr>
        <p:grpSpPr>
          <a:xfrm rot="0">
            <a:off x="2786399" y="5336635"/>
            <a:ext cx="1497541" cy="1497541"/>
            <a:chOff x="0" y="0"/>
            <a:chExt cx="812800" cy="812800"/>
          </a:xfrm>
        </p:grpSpPr>
        <p:sp>
          <p:nvSpPr>
            <p:cNvPr name="Freeform 24" id="2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lnTo>
                    <a:pt x="406400" y="0"/>
                  </a:lnTo>
                  <a:close/>
                </a:path>
              </a:pathLst>
            </a:custGeom>
            <a:solidFill>
              <a:srgbClr val="BECCDC"/>
            </a:solidFill>
            <a:ln w="19050" cap="rnd">
              <a:solidFill>
                <a:srgbClr val="0E3053"/>
              </a:solidFill>
              <a:prstDash val="solid"/>
              <a:round/>
            </a:ln>
          </p:spPr>
        </p:sp>
        <p:sp>
          <p:nvSpPr>
            <p:cNvPr name="TextBox 25" id="25"/>
            <p:cNvSpPr txBox="true"/>
            <p:nvPr/>
          </p:nvSpPr>
          <p:spPr>
            <a:xfrm>
              <a:off x="76200" y="38100"/>
              <a:ext cx="660400" cy="698500"/>
            </a:xfrm>
            <a:prstGeom prst="rect">
              <a:avLst/>
            </a:prstGeom>
          </p:spPr>
          <p:txBody>
            <a:bodyPr anchor="ctr" rtlCol="false" tIns="50800" lIns="50800" bIns="50800" rIns="50800"/>
            <a:lstStyle/>
            <a:p>
              <a:pPr algn="ctr" marL="0" indent="0" lvl="0">
                <a:lnSpc>
                  <a:spcPts val="2659"/>
                </a:lnSpc>
                <a:spcBef>
                  <a:spcPct val="0"/>
                </a:spcBef>
              </a:pPr>
            </a:p>
          </p:txBody>
        </p:sp>
      </p:grpSp>
      <p:sp>
        <p:nvSpPr>
          <p:cNvPr name="TextBox 26" id="26"/>
          <p:cNvSpPr txBox="true"/>
          <p:nvPr/>
        </p:nvSpPr>
        <p:spPr>
          <a:xfrm rot="0">
            <a:off x="3039805" y="5669583"/>
            <a:ext cx="990729" cy="822119"/>
          </a:xfrm>
          <a:prstGeom prst="rect">
            <a:avLst/>
          </a:prstGeom>
        </p:spPr>
        <p:txBody>
          <a:bodyPr anchor="t" rtlCol="false" tIns="0" lIns="0" bIns="0" rIns="0">
            <a:spAutoFit/>
          </a:bodyPr>
          <a:lstStyle/>
          <a:p>
            <a:pPr algn="ctr">
              <a:lnSpc>
                <a:spcPts val="6405"/>
              </a:lnSpc>
            </a:pPr>
            <a:r>
              <a:rPr lang="en-US" b="true" sz="5337" spc="-186">
                <a:solidFill>
                  <a:srgbClr val="0E3053"/>
                </a:solidFill>
                <a:latin typeface="Inter Bold"/>
                <a:ea typeface="Inter Bold"/>
                <a:cs typeface="Inter Bold"/>
                <a:sym typeface="Inter Bold"/>
              </a:rPr>
              <a:t>03</a:t>
            </a:r>
          </a:p>
        </p:txBody>
      </p:sp>
      <p:grpSp>
        <p:nvGrpSpPr>
          <p:cNvPr name="Group 27" id="27"/>
          <p:cNvGrpSpPr/>
          <p:nvPr/>
        </p:nvGrpSpPr>
        <p:grpSpPr>
          <a:xfrm rot="0">
            <a:off x="4577079" y="7228294"/>
            <a:ext cx="11917910" cy="2468854"/>
            <a:chOff x="0" y="0"/>
            <a:chExt cx="2236791" cy="463362"/>
          </a:xfrm>
        </p:grpSpPr>
        <p:sp>
          <p:nvSpPr>
            <p:cNvPr name="Freeform 28" id="28"/>
            <p:cNvSpPr/>
            <p:nvPr/>
          </p:nvSpPr>
          <p:spPr>
            <a:xfrm flipH="false" flipV="false" rot="0">
              <a:off x="0" y="0"/>
              <a:ext cx="2236791" cy="463362"/>
            </a:xfrm>
            <a:custGeom>
              <a:avLst/>
              <a:gdLst/>
              <a:ahLst/>
              <a:cxnLst/>
              <a:rect r="r" b="b" t="t" l="l"/>
              <a:pathLst>
                <a:path h="463362" w="2236791">
                  <a:moveTo>
                    <a:pt x="32480" y="0"/>
                  </a:moveTo>
                  <a:lnTo>
                    <a:pt x="2204310" y="0"/>
                  </a:lnTo>
                  <a:cubicBezTo>
                    <a:pt x="2222249" y="0"/>
                    <a:pt x="2236791" y="14542"/>
                    <a:pt x="2236791" y="32480"/>
                  </a:cubicBezTo>
                  <a:lnTo>
                    <a:pt x="2236791" y="430882"/>
                  </a:lnTo>
                  <a:cubicBezTo>
                    <a:pt x="2236791" y="448820"/>
                    <a:pt x="2222249" y="463362"/>
                    <a:pt x="2204310" y="463362"/>
                  </a:cubicBezTo>
                  <a:lnTo>
                    <a:pt x="32480" y="463362"/>
                  </a:lnTo>
                  <a:cubicBezTo>
                    <a:pt x="14542" y="463362"/>
                    <a:pt x="0" y="448820"/>
                    <a:pt x="0" y="430882"/>
                  </a:cubicBezTo>
                  <a:lnTo>
                    <a:pt x="0" y="32480"/>
                  </a:lnTo>
                  <a:cubicBezTo>
                    <a:pt x="0" y="14542"/>
                    <a:pt x="14542" y="0"/>
                    <a:pt x="32480" y="0"/>
                  </a:cubicBezTo>
                  <a:close/>
                </a:path>
              </a:pathLst>
            </a:custGeom>
            <a:solidFill>
              <a:srgbClr val="F0F0F0"/>
            </a:solidFill>
            <a:ln w="19050" cap="rnd">
              <a:solidFill>
                <a:srgbClr val="0E3053"/>
              </a:solidFill>
              <a:prstDash val="solid"/>
              <a:round/>
            </a:ln>
          </p:spPr>
        </p:sp>
        <p:sp>
          <p:nvSpPr>
            <p:cNvPr name="TextBox 29" id="29"/>
            <p:cNvSpPr txBox="true"/>
            <p:nvPr/>
          </p:nvSpPr>
          <p:spPr>
            <a:xfrm>
              <a:off x="0" y="-38100"/>
              <a:ext cx="2236791" cy="501462"/>
            </a:xfrm>
            <a:prstGeom prst="rect">
              <a:avLst/>
            </a:prstGeom>
          </p:spPr>
          <p:txBody>
            <a:bodyPr anchor="ctr" rtlCol="false" tIns="50800" lIns="50800" bIns="50800" rIns="50800"/>
            <a:lstStyle/>
            <a:p>
              <a:pPr algn="ctr" marL="0" indent="0" lvl="0">
                <a:lnSpc>
                  <a:spcPts val="2659"/>
                </a:lnSpc>
                <a:spcBef>
                  <a:spcPct val="0"/>
                </a:spcBef>
              </a:pPr>
            </a:p>
          </p:txBody>
        </p:sp>
      </p:grpSp>
      <p:sp>
        <p:nvSpPr>
          <p:cNvPr name="TextBox 30" id="30"/>
          <p:cNvSpPr txBox="true"/>
          <p:nvPr/>
        </p:nvSpPr>
        <p:spPr>
          <a:xfrm rot="0">
            <a:off x="5065929" y="7467922"/>
            <a:ext cx="11007570" cy="2268463"/>
          </a:xfrm>
          <a:prstGeom prst="rect">
            <a:avLst/>
          </a:prstGeom>
        </p:spPr>
        <p:txBody>
          <a:bodyPr anchor="t" rtlCol="false" tIns="0" lIns="0" bIns="0" rIns="0">
            <a:spAutoFit/>
          </a:bodyPr>
          <a:lstStyle/>
          <a:p>
            <a:pPr algn="just">
              <a:lnSpc>
                <a:spcPts val="3066"/>
              </a:lnSpc>
            </a:pPr>
            <a:r>
              <a:rPr lang="en-US" b="true" sz="2190" spc="131">
                <a:solidFill>
                  <a:srgbClr val="0E3053"/>
                </a:solidFill>
                <a:latin typeface="Inter Medium"/>
                <a:ea typeface="Inter Medium"/>
                <a:cs typeface="Inter Medium"/>
                <a:sym typeface="Inter Medium"/>
              </a:rPr>
              <a:t>·RF: Requisito funcional. Se centran en las funcionalidades y servicios que la aplicación debe proporcionar para cumplir con su propósito.</a:t>
            </a:r>
          </a:p>
          <a:p>
            <a:pPr algn="just" marL="0" indent="0" lvl="0">
              <a:lnSpc>
                <a:spcPts val="3066"/>
              </a:lnSpc>
            </a:pPr>
            <a:r>
              <a:rPr lang="en-US" b="true" sz="2190" spc="131">
                <a:solidFill>
                  <a:srgbClr val="0E3053"/>
                </a:solidFill>
                <a:latin typeface="Inter Medium"/>
                <a:ea typeface="Inter Medium"/>
                <a:cs typeface="Inter Medium"/>
                <a:sym typeface="Inter Medium"/>
              </a:rPr>
              <a:t>·RNF: Requisitos no funcionales. Se refieren a aspectos como rendimiento, usabilidad, compatibilidad y seguridad, pero no afectan directamente la funcionalidad del software.</a:t>
            </a:r>
          </a:p>
          <a:p>
            <a:pPr algn="just" marL="0" indent="0" lvl="0">
              <a:lnSpc>
                <a:spcPts val="3066"/>
              </a:lnSpc>
            </a:pPr>
          </a:p>
        </p:txBody>
      </p:sp>
      <p:grpSp>
        <p:nvGrpSpPr>
          <p:cNvPr name="Group 31" id="31"/>
          <p:cNvGrpSpPr/>
          <p:nvPr/>
        </p:nvGrpSpPr>
        <p:grpSpPr>
          <a:xfrm rot="0">
            <a:off x="2786399" y="7228294"/>
            <a:ext cx="1497541" cy="1497541"/>
            <a:chOff x="0" y="0"/>
            <a:chExt cx="812800" cy="812800"/>
          </a:xfrm>
        </p:grpSpPr>
        <p:sp>
          <p:nvSpPr>
            <p:cNvPr name="Freeform 32" id="3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lnTo>
                    <a:pt x="406400" y="0"/>
                  </a:lnTo>
                  <a:close/>
                </a:path>
              </a:pathLst>
            </a:custGeom>
            <a:solidFill>
              <a:srgbClr val="F0F0F0"/>
            </a:solidFill>
            <a:ln w="19050" cap="rnd">
              <a:solidFill>
                <a:srgbClr val="0E3053"/>
              </a:solidFill>
              <a:prstDash val="solid"/>
              <a:round/>
            </a:ln>
          </p:spPr>
        </p:sp>
        <p:sp>
          <p:nvSpPr>
            <p:cNvPr name="TextBox 33" id="33"/>
            <p:cNvSpPr txBox="true"/>
            <p:nvPr/>
          </p:nvSpPr>
          <p:spPr>
            <a:xfrm>
              <a:off x="76200" y="38100"/>
              <a:ext cx="660400" cy="698500"/>
            </a:xfrm>
            <a:prstGeom prst="rect">
              <a:avLst/>
            </a:prstGeom>
          </p:spPr>
          <p:txBody>
            <a:bodyPr anchor="ctr" rtlCol="false" tIns="50800" lIns="50800" bIns="50800" rIns="50800"/>
            <a:lstStyle/>
            <a:p>
              <a:pPr algn="ctr" marL="0" indent="0" lvl="0">
                <a:lnSpc>
                  <a:spcPts val="2659"/>
                </a:lnSpc>
                <a:spcBef>
                  <a:spcPct val="0"/>
                </a:spcBef>
              </a:pPr>
            </a:p>
          </p:txBody>
        </p:sp>
      </p:grpSp>
      <p:sp>
        <p:nvSpPr>
          <p:cNvPr name="TextBox 34" id="34"/>
          <p:cNvSpPr txBox="true"/>
          <p:nvPr/>
        </p:nvSpPr>
        <p:spPr>
          <a:xfrm rot="0">
            <a:off x="3039805" y="7542185"/>
            <a:ext cx="990729" cy="822119"/>
          </a:xfrm>
          <a:prstGeom prst="rect">
            <a:avLst/>
          </a:prstGeom>
        </p:spPr>
        <p:txBody>
          <a:bodyPr anchor="t" rtlCol="false" tIns="0" lIns="0" bIns="0" rIns="0">
            <a:spAutoFit/>
          </a:bodyPr>
          <a:lstStyle/>
          <a:p>
            <a:pPr algn="ctr">
              <a:lnSpc>
                <a:spcPts val="6405"/>
              </a:lnSpc>
            </a:pPr>
            <a:r>
              <a:rPr lang="en-US" b="true" sz="5337" spc="-186">
                <a:solidFill>
                  <a:srgbClr val="0E3053"/>
                </a:solidFill>
                <a:latin typeface="Inter Bold"/>
                <a:ea typeface="Inter Bold"/>
                <a:cs typeface="Inter Bold"/>
                <a:sym typeface="Inter Bold"/>
              </a:rPr>
              <a:t>04</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364857" y="358628"/>
            <a:ext cx="17558286" cy="9569744"/>
            <a:chOff x="0" y="0"/>
            <a:chExt cx="4624405" cy="2520426"/>
          </a:xfrm>
        </p:grpSpPr>
        <p:sp>
          <p:nvSpPr>
            <p:cNvPr name="Freeform 4" id="4"/>
            <p:cNvSpPr/>
            <p:nvPr/>
          </p:nvSpPr>
          <p:spPr>
            <a:xfrm flipH="false" flipV="false" rot="0">
              <a:off x="0" y="0"/>
              <a:ext cx="4624405" cy="2520426"/>
            </a:xfrm>
            <a:custGeom>
              <a:avLst/>
              <a:gdLst/>
              <a:ahLst/>
              <a:cxnLst/>
              <a:rect r="r" b="b" t="t" l="l"/>
              <a:pathLst>
                <a:path h="2520426" w="4624405">
                  <a:moveTo>
                    <a:pt x="5291" y="0"/>
                  </a:moveTo>
                  <a:lnTo>
                    <a:pt x="4619113" y="0"/>
                  </a:lnTo>
                  <a:cubicBezTo>
                    <a:pt x="4622036" y="0"/>
                    <a:pt x="4624405" y="2369"/>
                    <a:pt x="4624405" y="5291"/>
                  </a:cubicBezTo>
                  <a:lnTo>
                    <a:pt x="4624405" y="2515135"/>
                  </a:lnTo>
                  <a:cubicBezTo>
                    <a:pt x="4624405" y="2516539"/>
                    <a:pt x="4623847" y="2517884"/>
                    <a:pt x="4622855" y="2518877"/>
                  </a:cubicBezTo>
                  <a:cubicBezTo>
                    <a:pt x="4621862" y="2519869"/>
                    <a:pt x="4620517" y="2520426"/>
                    <a:pt x="4619113" y="2520426"/>
                  </a:cubicBezTo>
                  <a:lnTo>
                    <a:pt x="5291" y="2520426"/>
                  </a:lnTo>
                  <a:cubicBezTo>
                    <a:pt x="3888" y="2520426"/>
                    <a:pt x="2542" y="2519869"/>
                    <a:pt x="1550" y="2518877"/>
                  </a:cubicBezTo>
                  <a:cubicBezTo>
                    <a:pt x="557" y="2517884"/>
                    <a:pt x="0" y="2516539"/>
                    <a:pt x="0" y="2515135"/>
                  </a:cubicBezTo>
                  <a:lnTo>
                    <a:pt x="0" y="5291"/>
                  </a:lnTo>
                  <a:cubicBezTo>
                    <a:pt x="0" y="3888"/>
                    <a:pt x="557" y="2542"/>
                    <a:pt x="1550" y="1550"/>
                  </a:cubicBezTo>
                  <a:cubicBezTo>
                    <a:pt x="2542" y="557"/>
                    <a:pt x="3888" y="0"/>
                    <a:pt x="5291" y="0"/>
                  </a:cubicBezTo>
                  <a:close/>
                </a:path>
              </a:pathLst>
            </a:custGeom>
            <a:solidFill>
              <a:srgbClr val="F0F0F0"/>
            </a:solidFill>
            <a:ln w="38100" cap="sq">
              <a:solidFill>
                <a:srgbClr val="174973"/>
              </a:solidFill>
              <a:prstDash val="solid"/>
              <a:miter/>
            </a:ln>
          </p:spPr>
        </p:sp>
        <p:sp>
          <p:nvSpPr>
            <p:cNvPr name="TextBox 5" id="5"/>
            <p:cNvSpPr txBox="true"/>
            <p:nvPr/>
          </p:nvSpPr>
          <p:spPr>
            <a:xfrm>
              <a:off x="0" y="28575"/>
              <a:ext cx="4624405" cy="2491851"/>
            </a:xfrm>
            <a:prstGeom prst="rect">
              <a:avLst/>
            </a:prstGeom>
          </p:spPr>
          <p:txBody>
            <a:bodyPr anchor="ctr" rtlCol="false" tIns="50800" lIns="50800" bIns="50800" rIns="50800"/>
            <a:lstStyle/>
            <a:p>
              <a:pPr algn="ctr">
                <a:lnSpc>
                  <a:spcPts val="2600"/>
                </a:lnSpc>
              </a:pPr>
            </a:p>
          </p:txBody>
        </p:sp>
      </p:grpSp>
      <p:sp>
        <p:nvSpPr>
          <p:cNvPr name="Freeform 6" id="6"/>
          <p:cNvSpPr/>
          <p:nvPr/>
        </p:nvSpPr>
        <p:spPr>
          <a:xfrm flipH="false" flipV="false" rot="0">
            <a:off x="10358807" y="2097060"/>
            <a:ext cx="6900493" cy="6585723"/>
          </a:xfrm>
          <a:custGeom>
            <a:avLst/>
            <a:gdLst/>
            <a:ahLst/>
            <a:cxnLst/>
            <a:rect r="r" b="b" t="t" l="l"/>
            <a:pathLst>
              <a:path h="6585723" w="6900493">
                <a:moveTo>
                  <a:pt x="0" y="0"/>
                </a:moveTo>
                <a:lnTo>
                  <a:pt x="6900493" y="0"/>
                </a:lnTo>
                <a:lnTo>
                  <a:pt x="6900493" y="6585724"/>
                </a:lnTo>
                <a:lnTo>
                  <a:pt x="0" y="6585724"/>
                </a:lnTo>
                <a:lnTo>
                  <a:pt x="0" y="0"/>
                </a:lnTo>
                <a:close/>
              </a:path>
            </a:pathLst>
          </a:custGeom>
          <a:blipFill>
            <a:blip r:embed="rId3"/>
            <a:stretch>
              <a:fillRect l="-3021" t="0" r="-3021" b="0"/>
            </a:stretch>
          </a:blipFill>
        </p:spPr>
      </p:sp>
      <p:sp>
        <p:nvSpPr>
          <p:cNvPr name="TextBox 7" id="7"/>
          <p:cNvSpPr txBox="true"/>
          <p:nvPr/>
        </p:nvSpPr>
        <p:spPr>
          <a:xfrm rot="0">
            <a:off x="1409700" y="1104900"/>
            <a:ext cx="11394210" cy="836295"/>
          </a:xfrm>
          <a:prstGeom prst="rect">
            <a:avLst/>
          </a:prstGeom>
        </p:spPr>
        <p:txBody>
          <a:bodyPr anchor="t" rtlCol="false" tIns="0" lIns="0" bIns="0" rIns="0">
            <a:spAutoFit/>
          </a:bodyPr>
          <a:lstStyle/>
          <a:p>
            <a:pPr algn="l">
              <a:lnSpc>
                <a:spcPts val="6240"/>
              </a:lnSpc>
            </a:pPr>
            <a:r>
              <a:rPr lang="en-US" sz="6000" b="true">
                <a:solidFill>
                  <a:srgbClr val="174973"/>
                </a:solidFill>
                <a:latin typeface="Roboto Bold"/>
                <a:ea typeface="Roboto Bold"/>
                <a:cs typeface="Roboto Bold"/>
                <a:sym typeface="Roboto Bold"/>
              </a:rPr>
              <a:t>Características de los usuarios</a:t>
            </a:r>
          </a:p>
        </p:txBody>
      </p:sp>
      <p:sp>
        <p:nvSpPr>
          <p:cNvPr name="TextBox 8" id="8"/>
          <p:cNvSpPr txBox="true"/>
          <p:nvPr/>
        </p:nvSpPr>
        <p:spPr>
          <a:xfrm rot="0">
            <a:off x="1373436" y="2058960"/>
            <a:ext cx="8653576" cy="7583551"/>
          </a:xfrm>
          <a:prstGeom prst="rect">
            <a:avLst/>
          </a:prstGeom>
        </p:spPr>
        <p:txBody>
          <a:bodyPr anchor="t" rtlCol="false" tIns="0" lIns="0" bIns="0" rIns="0">
            <a:spAutoFit/>
          </a:bodyPr>
          <a:lstStyle/>
          <a:p>
            <a:pPr algn="just">
              <a:lnSpc>
                <a:spcPts val="3196"/>
              </a:lnSpc>
            </a:pPr>
            <a:r>
              <a:rPr lang="en-US" b="true" sz="2299" spc="11">
                <a:solidFill>
                  <a:srgbClr val="174973"/>
                </a:solidFill>
                <a:latin typeface="Inter Bold"/>
                <a:ea typeface="Inter Bold"/>
                <a:cs typeface="Inter Bold"/>
                <a:sym typeface="Inter Bold"/>
              </a:rPr>
              <a:t>Usuarios principales:</a:t>
            </a:r>
            <a:r>
              <a:rPr lang="en-US" sz="2299" spc="11">
                <a:solidFill>
                  <a:srgbClr val="174973"/>
                </a:solidFill>
                <a:latin typeface="Inter"/>
                <a:ea typeface="Inter"/>
                <a:cs typeface="Inter"/>
                <a:sym typeface="Inter"/>
              </a:rPr>
              <a:t> </a:t>
            </a:r>
          </a:p>
          <a:p>
            <a:pPr algn="just">
              <a:lnSpc>
                <a:spcPts val="3196"/>
              </a:lnSpc>
            </a:pPr>
          </a:p>
          <a:p>
            <a:pPr algn="just">
              <a:lnSpc>
                <a:spcPts val="3196"/>
              </a:lnSpc>
            </a:pPr>
            <a:r>
              <a:rPr lang="en-US" sz="2299" spc="11">
                <a:solidFill>
                  <a:srgbClr val="174973"/>
                </a:solidFill>
                <a:latin typeface="Inter"/>
                <a:ea typeface="Inter"/>
                <a:cs typeface="Inter"/>
                <a:sym typeface="Inter"/>
              </a:rPr>
              <a:t>Estudiantes universitarios que llevan una rutina académica demandante y desean mejorar su calidad de sueño mediante el seguimiento de sus hábitos.</a:t>
            </a:r>
          </a:p>
          <a:p>
            <a:pPr algn="just">
              <a:lnSpc>
                <a:spcPts val="3196"/>
              </a:lnSpc>
            </a:pPr>
          </a:p>
          <a:p>
            <a:pPr algn="just">
              <a:lnSpc>
                <a:spcPts val="3196"/>
              </a:lnSpc>
            </a:pPr>
            <a:r>
              <a:rPr lang="en-US" b="true" sz="2299" spc="11">
                <a:solidFill>
                  <a:srgbClr val="174973"/>
                </a:solidFill>
                <a:latin typeface="Inter Bold"/>
                <a:ea typeface="Inter Bold"/>
                <a:cs typeface="Inter Bold"/>
                <a:sym typeface="Inter Bold"/>
              </a:rPr>
              <a:t>Beneficios esperados: </a:t>
            </a:r>
          </a:p>
          <a:p>
            <a:pPr algn="just">
              <a:lnSpc>
                <a:spcPts val="3196"/>
              </a:lnSpc>
            </a:pPr>
          </a:p>
          <a:p>
            <a:pPr algn="just" marL="496567" indent="-248284" lvl="1">
              <a:lnSpc>
                <a:spcPts val="3196"/>
              </a:lnSpc>
              <a:buFont typeface="Arial"/>
              <a:buChar char="•"/>
            </a:pPr>
            <a:r>
              <a:rPr lang="en-US" sz="2299" spc="11">
                <a:solidFill>
                  <a:srgbClr val="174973"/>
                </a:solidFill>
                <a:latin typeface="Inter"/>
                <a:ea typeface="Inter"/>
                <a:cs typeface="Inter"/>
                <a:sym typeface="Inter"/>
              </a:rPr>
              <a:t>Mejor organización del sueño: Gracias a la inserción de alarmas y seguimiento estadístico, los usuarios podrán establecer hábitos de sueño más regulares.</a:t>
            </a:r>
          </a:p>
          <a:p>
            <a:pPr algn="just" marL="496567" indent="-248284" lvl="1">
              <a:lnSpc>
                <a:spcPts val="3196"/>
              </a:lnSpc>
              <a:buFont typeface="Arial"/>
              <a:buChar char="•"/>
            </a:pPr>
            <a:r>
              <a:rPr lang="en-US" sz="2299" spc="11">
                <a:solidFill>
                  <a:srgbClr val="174973"/>
                </a:solidFill>
                <a:latin typeface="Inter"/>
                <a:ea typeface="Inter"/>
                <a:cs typeface="Inter"/>
                <a:sym typeface="Inter"/>
              </a:rPr>
              <a:t>Toma de decisiones basada en datos: A través del análisis de sus patrones de sueño, los estudiantes podrán ajustar su rutina para obtener un mejor rendimiento académico y bienestar general.</a:t>
            </a:r>
          </a:p>
          <a:p>
            <a:pPr algn="just" marL="496567" indent="-248284" lvl="1">
              <a:lnSpc>
                <a:spcPts val="3196"/>
              </a:lnSpc>
              <a:buFont typeface="Arial"/>
              <a:buChar char="•"/>
            </a:pPr>
            <a:r>
              <a:rPr lang="en-US" sz="2299" spc="11">
                <a:solidFill>
                  <a:srgbClr val="174973"/>
                </a:solidFill>
                <a:latin typeface="Inter"/>
                <a:ea typeface="Inter"/>
                <a:cs typeface="Inter"/>
                <a:sym typeface="Inter"/>
              </a:rPr>
              <a:t>Conciencia sobre el descanso: Los estudiantes podrán conocer la cantidad de horas que duermen y compararlas con las recomendaciones de sueño saludable</a:t>
            </a:r>
          </a:p>
          <a:p>
            <a:pPr algn="just">
              <a:lnSpc>
                <a:spcPts val="3196"/>
              </a:lnSpc>
            </a:pP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364857" y="358628"/>
            <a:ext cx="17558286" cy="9569744"/>
            <a:chOff x="0" y="0"/>
            <a:chExt cx="4624405" cy="2520426"/>
          </a:xfrm>
        </p:grpSpPr>
        <p:sp>
          <p:nvSpPr>
            <p:cNvPr name="Freeform 4" id="4"/>
            <p:cNvSpPr/>
            <p:nvPr/>
          </p:nvSpPr>
          <p:spPr>
            <a:xfrm flipH="false" flipV="false" rot="0">
              <a:off x="0" y="0"/>
              <a:ext cx="4624405" cy="2520426"/>
            </a:xfrm>
            <a:custGeom>
              <a:avLst/>
              <a:gdLst/>
              <a:ahLst/>
              <a:cxnLst/>
              <a:rect r="r" b="b" t="t" l="l"/>
              <a:pathLst>
                <a:path h="2520426" w="4624405">
                  <a:moveTo>
                    <a:pt x="5291" y="0"/>
                  </a:moveTo>
                  <a:lnTo>
                    <a:pt x="4619113" y="0"/>
                  </a:lnTo>
                  <a:cubicBezTo>
                    <a:pt x="4622036" y="0"/>
                    <a:pt x="4624405" y="2369"/>
                    <a:pt x="4624405" y="5291"/>
                  </a:cubicBezTo>
                  <a:lnTo>
                    <a:pt x="4624405" y="2515135"/>
                  </a:lnTo>
                  <a:cubicBezTo>
                    <a:pt x="4624405" y="2516539"/>
                    <a:pt x="4623847" y="2517884"/>
                    <a:pt x="4622855" y="2518877"/>
                  </a:cubicBezTo>
                  <a:cubicBezTo>
                    <a:pt x="4621862" y="2519869"/>
                    <a:pt x="4620517" y="2520426"/>
                    <a:pt x="4619113" y="2520426"/>
                  </a:cubicBezTo>
                  <a:lnTo>
                    <a:pt x="5291" y="2520426"/>
                  </a:lnTo>
                  <a:cubicBezTo>
                    <a:pt x="3888" y="2520426"/>
                    <a:pt x="2542" y="2519869"/>
                    <a:pt x="1550" y="2518877"/>
                  </a:cubicBezTo>
                  <a:cubicBezTo>
                    <a:pt x="557" y="2517884"/>
                    <a:pt x="0" y="2516539"/>
                    <a:pt x="0" y="2515135"/>
                  </a:cubicBezTo>
                  <a:lnTo>
                    <a:pt x="0" y="5291"/>
                  </a:lnTo>
                  <a:cubicBezTo>
                    <a:pt x="0" y="3888"/>
                    <a:pt x="557" y="2542"/>
                    <a:pt x="1550" y="1550"/>
                  </a:cubicBezTo>
                  <a:cubicBezTo>
                    <a:pt x="2542" y="557"/>
                    <a:pt x="3888" y="0"/>
                    <a:pt x="5291" y="0"/>
                  </a:cubicBezTo>
                  <a:close/>
                </a:path>
              </a:pathLst>
            </a:custGeom>
            <a:solidFill>
              <a:srgbClr val="F0F0F0"/>
            </a:solidFill>
            <a:ln w="38100" cap="sq">
              <a:solidFill>
                <a:srgbClr val="174973"/>
              </a:solidFill>
              <a:prstDash val="solid"/>
              <a:miter/>
            </a:ln>
          </p:spPr>
        </p:sp>
        <p:sp>
          <p:nvSpPr>
            <p:cNvPr name="TextBox 5" id="5"/>
            <p:cNvSpPr txBox="true"/>
            <p:nvPr/>
          </p:nvSpPr>
          <p:spPr>
            <a:xfrm>
              <a:off x="0" y="28575"/>
              <a:ext cx="4624405" cy="2491851"/>
            </a:xfrm>
            <a:prstGeom prst="rect">
              <a:avLst/>
            </a:prstGeom>
          </p:spPr>
          <p:txBody>
            <a:bodyPr anchor="ctr" rtlCol="false" tIns="50800" lIns="50800" bIns="50800" rIns="50800"/>
            <a:lstStyle/>
            <a:p>
              <a:pPr algn="ctr">
                <a:lnSpc>
                  <a:spcPts val="2600"/>
                </a:lnSpc>
              </a:pPr>
            </a:p>
          </p:txBody>
        </p:sp>
      </p:grpSp>
      <p:sp>
        <p:nvSpPr>
          <p:cNvPr name="Freeform 6" id="6"/>
          <p:cNvSpPr/>
          <p:nvPr/>
        </p:nvSpPr>
        <p:spPr>
          <a:xfrm flipH="false" flipV="false" rot="0">
            <a:off x="10838902" y="3337763"/>
            <a:ext cx="6420398" cy="3611474"/>
          </a:xfrm>
          <a:custGeom>
            <a:avLst/>
            <a:gdLst/>
            <a:ahLst/>
            <a:cxnLst/>
            <a:rect r="r" b="b" t="t" l="l"/>
            <a:pathLst>
              <a:path h="3611474" w="6420398">
                <a:moveTo>
                  <a:pt x="0" y="0"/>
                </a:moveTo>
                <a:lnTo>
                  <a:pt x="6420398" y="0"/>
                </a:lnTo>
                <a:lnTo>
                  <a:pt x="6420398" y="3611474"/>
                </a:lnTo>
                <a:lnTo>
                  <a:pt x="0" y="3611474"/>
                </a:lnTo>
                <a:lnTo>
                  <a:pt x="0" y="0"/>
                </a:lnTo>
                <a:close/>
              </a:path>
            </a:pathLst>
          </a:custGeom>
          <a:blipFill>
            <a:blip r:embed="rId3"/>
            <a:stretch>
              <a:fillRect l="0" t="0" r="0" b="0"/>
            </a:stretch>
          </a:blipFill>
        </p:spPr>
      </p:sp>
      <p:sp>
        <p:nvSpPr>
          <p:cNvPr name="TextBox 7" id="7"/>
          <p:cNvSpPr txBox="true"/>
          <p:nvPr/>
        </p:nvSpPr>
        <p:spPr>
          <a:xfrm rot="0">
            <a:off x="1409700" y="1104900"/>
            <a:ext cx="11394210" cy="836295"/>
          </a:xfrm>
          <a:prstGeom prst="rect">
            <a:avLst/>
          </a:prstGeom>
        </p:spPr>
        <p:txBody>
          <a:bodyPr anchor="t" rtlCol="false" tIns="0" lIns="0" bIns="0" rIns="0">
            <a:spAutoFit/>
          </a:bodyPr>
          <a:lstStyle/>
          <a:p>
            <a:pPr algn="l">
              <a:lnSpc>
                <a:spcPts val="6240"/>
              </a:lnSpc>
            </a:pPr>
            <a:r>
              <a:rPr lang="en-US" sz="6000" b="true">
                <a:solidFill>
                  <a:srgbClr val="174973"/>
                </a:solidFill>
                <a:latin typeface="Roboto Bold"/>
                <a:ea typeface="Roboto Bold"/>
                <a:cs typeface="Roboto Bold"/>
                <a:sym typeface="Roboto Bold"/>
              </a:rPr>
              <a:t>RESTRICCIONES</a:t>
            </a:r>
          </a:p>
        </p:txBody>
      </p:sp>
      <p:sp>
        <p:nvSpPr>
          <p:cNvPr name="TextBox 8" id="8"/>
          <p:cNvSpPr txBox="true"/>
          <p:nvPr/>
        </p:nvSpPr>
        <p:spPr>
          <a:xfrm rot="0">
            <a:off x="667026" y="2049435"/>
            <a:ext cx="9492437" cy="7533513"/>
          </a:xfrm>
          <a:prstGeom prst="rect">
            <a:avLst/>
          </a:prstGeom>
        </p:spPr>
        <p:txBody>
          <a:bodyPr anchor="t" rtlCol="false" tIns="0" lIns="0" bIns="0" rIns="0">
            <a:spAutoFit/>
          </a:bodyPr>
          <a:lstStyle/>
          <a:p>
            <a:pPr algn="just" marL="518157" indent="-259078" lvl="1">
              <a:lnSpc>
                <a:spcPts val="3335"/>
              </a:lnSpc>
              <a:buFont typeface="Arial"/>
              <a:buChar char="•"/>
            </a:pPr>
            <a:r>
              <a:rPr lang="en-US" sz="2399" spc="11">
                <a:solidFill>
                  <a:srgbClr val="174973"/>
                </a:solidFill>
                <a:latin typeface="Inter"/>
                <a:ea typeface="Inter"/>
                <a:cs typeface="Inter"/>
                <a:sym typeface="Inter"/>
              </a:rPr>
              <a:t>Compatibl</a:t>
            </a:r>
            <a:r>
              <a:rPr lang="en-US" sz="2399" spc="11">
                <a:solidFill>
                  <a:srgbClr val="174973"/>
                </a:solidFill>
                <a:latin typeface="Inter"/>
                <a:ea typeface="Inter"/>
                <a:cs typeface="Inter"/>
                <a:sym typeface="Inter"/>
              </a:rPr>
              <a:t>e con dispositivos Android: La aplicación estará disponible solo para dispositivos con sistema operativo Android en su primera versión.</a:t>
            </a:r>
          </a:p>
          <a:p>
            <a:pPr algn="just" marL="518157" indent="-259078" lvl="1">
              <a:lnSpc>
                <a:spcPts val="3335"/>
              </a:lnSpc>
              <a:buFont typeface="Arial"/>
              <a:buChar char="•"/>
            </a:pPr>
            <a:r>
              <a:rPr lang="en-US" sz="2399" spc="11">
                <a:solidFill>
                  <a:srgbClr val="174973"/>
                </a:solidFill>
                <a:latin typeface="Inter"/>
                <a:ea typeface="Inter"/>
                <a:cs typeface="Inter"/>
                <a:sym typeface="Inter"/>
              </a:rPr>
              <a:t>Almacenamiento local: La aplicación utilizará SQLite para el almacenamiento de datos, lo que implica que los registros se guardarán únicamente en el dispositivo del usuario.</a:t>
            </a:r>
          </a:p>
          <a:p>
            <a:pPr algn="just" marL="518157" indent="-259078" lvl="1">
              <a:lnSpc>
                <a:spcPts val="3335"/>
              </a:lnSpc>
              <a:buFont typeface="Arial"/>
              <a:buChar char="•"/>
            </a:pPr>
            <a:r>
              <a:rPr lang="en-US" sz="2399" spc="11">
                <a:solidFill>
                  <a:srgbClr val="174973"/>
                </a:solidFill>
                <a:latin typeface="Inter"/>
                <a:ea typeface="Inter"/>
                <a:cs typeface="Inter"/>
                <a:sym typeface="Inter"/>
              </a:rPr>
              <a:t>Acceso sin conexión: Algunas funciones, como la inserción de rutina y la configuración de alarmas, estarán disponibles sin conexión, pero el acceso a contenido en línea (como videos de relajación) requerirá conexión a Internet.</a:t>
            </a:r>
          </a:p>
          <a:p>
            <a:pPr algn="just" marL="518157" indent="-259078" lvl="1">
              <a:lnSpc>
                <a:spcPts val="3335"/>
              </a:lnSpc>
              <a:buFont typeface="Arial"/>
              <a:buChar char="•"/>
            </a:pPr>
            <a:r>
              <a:rPr lang="en-US" sz="2399" spc="11">
                <a:solidFill>
                  <a:srgbClr val="174973"/>
                </a:solidFill>
                <a:latin typeface="Inter"/>
                <a:ea typeface="Inter"/>
                <a:cs typeface="Inter"/>
                <a:sym typeface="Inter"/>
              </a:rPr>
              <a:t>Capacidad de almacenamiento limitada: Debido al uso de almacenamiento local, la cantidad de datos guardados dependerá de la capacidad del dispositivo.</a:t>
            </a:r>
          </a:p>
          <a:p>
            <a:pPr algn="just" marL="518157" indent="-259078" lvl="1">
              <a:lnSpc>
                <a:spcPts val="3335"/>
              </a:lnSpc>
              <a:buFont typeface="Arial"/>
              <a:buChar char="•"/>
            </a:pPr>
            <a:r>
              <a:rPr lang="en-US" sz="2399" spc="11">
                <a:solidFill>
                  <a:srgbClr val="174973"/>
                </a:solidFill>
                <a:latin typeface="Inter"/>
                <a:ea typeface="Inter"/>
                <a:cs typeface="Inter"/>
                <a:sym typeface="Inter"/>
              </a:rPr>
              <a:t>Interfaz en español: La primera versión de la aplicación estará disponible solo en español, sin soporte para otros idiomas.</a:t>
            </a:r>
          </a:p>
          <a:p>
            <a:pPr algn="just">
              <a:lnSpc>
                <a:spcPts val="3335"/>
              </a:lnSpc>
            </a:pPr>
          </a:p>
          <a:p>
            <a:pPr algn="just">
              <a:lnSpc>
                <a:spcPts val="3335"/>
              </a:lnSpc>
            </a:pP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364857" y="358628"/>
            <a:ext cx="17558286" cy="9569744"/>
            <a:chOff x="0" y="0"/>
            <a:chExt cx="4624405" cy="2520426"/>
          </a:xfrm>
        </p:grpSpPr>
        <p:sp>
          <p:nvSpPr>
            <p:cNvPr name="Freeform 4" id="4"/>
            <p:cNvSpPr/>
            <p:nvPr/>
          </p:nvSpPr>
          <p:spPr>
            <a:xfrm flipH="false" flipV="false" rot="0">
              <a:off x="0" y="0"/>
              <a:ext cx="4624405" cy="2520426"/>
            </a:xfrm>
            <a:custGeom>
              <a:avLst/>
              <a:gdLst/>
              <a:ahLst/>
              <a:cxnLst/>
              <a:rect r="r" b="b" t="t" l="l"/>
              <a:pathLst>
                <a:path h="2520426" w="4624405">
                  <a:moveTo>
                    <a:pt x="5291" y="0"/>
                  </a:moveTo>
                  <a:lnTo>
                    <a:pt x="4619113" y="0"/>
                  </a:lnTo>
                  <a:cubicBezTo>
                    <a:pt x="4622036" y="0"/>
                    <a:pt x="4624405" y="2369"/>
                    <a:pt x="4624405" y="5291"/>
                  </a:cubicBezTo>
                  <a:lnTo>
                    <a:pt x="4624405" y="2515135"/>
                  </a:lnTo>
                  <a:cubicBezTo>
                    <a:pt x="4624405" y="2516539"/>
                    <a:pt x="4623847" y="2517884"/>
                    <a:pt x="4622855" y="2518877"/>
                  </a:cubicBezTo>
                  <a:cubicBezTo>
                    <a:pt x="4621862" y="2519869"/>
                    <a:pt x="4620517" y="2520426"/>
                    <a:pt x="4619113" y="2520426"/>
                  </a:cubicBezTo>
                  <a:lnTo>
                    <a:pt x="5291" y="2520426"/>
                  </a:lnTo>
                  <a:cubicBezTo>
                    <a:pt x="3888" y="2520426"/>
                    <a:pt x="2542" y="2519869"/>
                    <a:pt x="1550" y="2518877"/>
                  </a:cubicBezTo>
                  <a:cubicBezTo>
                    <a:pt x="557" y="2517884"/>
                    <a:pt x="0" y="2516539"/>
                    <a:pt x="0" y="2515135"/>
                  </a:cubicBezTo>
                  <a:lnTo>
                    <a:pt x="0" y="5291"/>
                  </a:lnTo>
                  <a:cubicBezTo>
                    <a:pt x="0" y="3888"/>
                    <a:pt x="557" y="2542"/>
                    <a:pt x="1550" y="1550"/>
                  </a:cubicBezTo>
                  <a:cubicBezTo>
                    <a:pt x="2542" y="557"/>
                    <a:pt x="3888" y="0"/>
                    <a:pt x="5291" y="0"/>
                  </a:cubicBezTo>
                  <a:close/>
                </a:path>
              </a:pathLst>
            </a:custGeom>
            <a:solidFill>
              <a:srgbClr val="F0F0F0"/>
            </a:solidFill>
            <a:ln w="38100" cap="sq">
              <a:solidFill>
                <a:srgbClr val="174973"/>
              </a:solidFill>
              <a:prstDash val="solid"/>
              <a:miter/>
            </a:ln>
          </p:spPr>
        </p:sp>
        <p:sp>
          <p:nvSpPr>
            <p:cNvPr name="TextBox 5" id="5"/>
            <p:cNvSpPr txBox="true"/>
            <p:nvPr/>
          </p:nvSpPr>
          <p:spPr>
            <a:xfrm>
              <a:off x="0" y="28575"/>
              <a:ext cx="4624405" cy="2491851"/>
            </a:xfrm>
            <a:prstGeom prst="rect">
              <a:avLst/>
            </a:prstGeom>
          </p:spPr>
          <p:txBody>
            <a:bodyPr anchor="ctr" rtlCol="false" tIns="50800" lIns="50800" bIns="50800" rIns="50800"/>
            <a:lstStyle/>
            <a:p>
              <a:pPr algn="ctr">
                <a:lnSpc>
                  <a:spcPts val="2600"/>
                </a:lnSpc>
              </a:pPr>
            </a:p>
          </p:txBody>
        </p:sp>
      </p:grpSp>
      <p:sp>
        <p:nvSpPr>
          <p:cNvPr name="Freeform 6" id="6"/>
          <p:cNvSpPr/>
          <p:nvPr/>
        </p:nvSpPr>
        <p:spPr>
          <a:xfrm flipH="false" flipV="false" rot="0">
            <a:off x="10745349" y="1711683"/>
            <a:ext cx="6613966" cy="6613966"/>
          </a:xfrm>
          <a:custGeom>
            <a:avLst/>
            <a:gdLst/>
            <a:ahLst/>
            <a:cxnLst/>
            <a:rect r="r" b="b" t="t" l="l"/>
            <a:pathLst>
              <a:path h="6613966" w="6613966">
                <a:moveTo>
                  <a:pt x="0" y="0"/>
                </a:moveTo>
                <a:lnTo>
                  <a:pt x="6613966" y="0"/>
                </a:lnTo>
                <a:lnTo>
                  <a:pt x="6613966" y="6613966"/>
                </a:lnTo>
                <a:lnTo>
                  <a:pt x="0" y="6613966"/>
                </a:lnTo>
                <a:lnTo>
                  <a:pt x="0" y="0"/>
                </a:lnTo>
                <a:close/>
              </a:path>
            </a:pathLst>
          </a:custGeom>
          <a:blipFill>
            <a:blip r:embed="rId3"/>
            <a:stretch>
              <a:fillRect l="0" t="0" r="0" b="0"/>
            </a:stretch>
          </a:blipFill>
        </p:spPr>
      </p:sp>
      <p:sp>
        <p:nvSpPr>
          <p:cNvPr name="TextBox 7" id="7"/>
          <p:cNvSpPr txBox="true"/>
          <p:nvPr/>
        </p:nvSpPr>
        <p:spPr>
          <a:xfrm rot="0">
            <a:off x="1409700" y="1104900"/>
            <a:ext cx="11394210" cy="836295"/>
          </a:xfrm>
          <a:prstGeom prst="rect">
            <a:avLst/>
          </a:prstGeom>
        </p:spPr>
        <p:txBody>
          <a:bodyPr anchor="t" rtlCol="false" tIns="0" lIns="0" bIns="0" rIns="0">
            <a:spAutoFit/>
          </a:bodyPr>
          <a:lstStyle/>
          <a:p>
            <a:pPr algn="l">
              <a:lnSpc>
                <a:spcPts val="6240"/>
              </a:lnSpc>
            </a:pPr>
            <a:r>
              <a:rPr lang="en-US" sz="6000" b="true">
                <a:solidFill>
                  <a:srgbClr val="174973"/>
                </a:solidFill>
                <a:latin typeface="Roboto Bold"/>
                <a:ea typeface="Roboto Bold"/>
                <a:cs typeface="Roboto Bold"/>
                <a:sym typeface="Roboto Bold"/>
              </a:rPr>
              <a:t>Suposiciones </a:t>
            </a:r>
          </a:p>
        </p:txBody>
      </p:sp>
      <p:sp>
        <p:nvSpPr>
          <p:cNvPr name="TextBox 8" id="8"/>
          <p:cNvSpPr txBox="true"/>
          <p:nvPr/>
        </p:nvSpPr>
        <p:spPr>
          <a:xfrm rot="0">
            <a:off x="667026" y="2049435"/>
            <a:ext cx="9006781" cy="6276213"/>
          </a:xfrm>
          <a:prstGeom prst="rect">
            <a:avLst/>
          </a:prstGeom>
        </p:spPr>
        <p:txBody>
          <a:bodyPr anchor="t" rtlCol="false" tIns="0" lIns="0" bIns="0" rIns="0">
            <a:spAutoFit/>
          </a:bodyPr>
          <a:lstStyle/>
          <a:p>
            <a:pPr algn="just" marL="518157" indent="-259078" lvl="1">
              <a:lnSpc>
                <a:spcPts val="3335"/>
              </a:lnSpc>
              <a:buFont typeface="Arial"/>
              <a:buChar char="•"/>
            </a:pPr>
            <a:r>
              <a:rPr lang="en-US" sz="2399" spc="11">
                <a:solidFill>
                  <a:srgbClr val="174973"/>
                </a:solidFill>
                <a:latin typeface="Inter"/>
                <a:ea typeface="Inter"/>
                <a:cs typeface="Inter"/>
                <a:sym typeface="Inter"/>
              </a:rPr>
              <a:t>·Se asumirá que los usuarios tien</a:t>
            </a:r>
            <a:r>
              <a:rPr lang="en-US" sz="2399" spc="11">
                <a:solidFill>
                  <a:srgbClr val="174973"/>
                </a:solidFill>
                <a:latin typeface="Inter"/>
                <a:ea typeface="Inter"/>
                <a:cs typeface="Inter"/>
                <a:sym typeface="Inter"/>
              </a:rPr>
              <a:t>en acceso a un dispositivo Android compatible con la aplicación.</a:t>
            </a:r>
          </a:p>
          <a:p>
            <a:pPr algn="just" marL="518157" indent="-259078" lvl="1">
              <a:lnSpc>
                <a:spcPts val="3335"/>
              </a:lnSpc>
              <a:buFont typeface="Arial"/>
              <a:buChar char="•"/>
            </a:pPr>
            <a:r>
              <a:rPr lang="en-US" sz="2399" spc="11">
                <a:solidFill>
                  <a:srgbClr val="174973"/>
                </a:solidFill>
                <a:latin typeface="Inter"/>
                <a:ea typeface="Inter"/>
                <a:cs typeface="Inter"/>
                <a:sym typeface="Inter"/>
              </a:rPr>
              <a:t>·Se considerará que los usuarios ingresarán datos precisos sobre su rutina diaria para obtener mejores recomendaciones.</a:t>
            </a:r>
          </a:p>
          <a:p>
            <a:pPr algn="just" marL="518157" indent="-259078" lvl="1">
              <a:lnSpc>
                <a:spcPts val="3335"/>
              </a:lnSpc>
              <a:buFont typeface="Arial"/>
              <a:buChar char="•"/>
            </a:pPr>
            <a:r>
              <a:rPr lang="en-US" sz="2399" spc="11">
                <a:solidFill>
                  <a:srgbClr val="174973"/>
                </a:solidFill>
                <a:latin typeface="Inter"/>
                <a:ea typeface="Inter"/>
                <a:cs typeface="Inter"/>
                <a:sym typeface="Inter"/>
              </a:rPr>
              <a:t>·Se asumirá que los usuarios activarán los permisos necesarios para el funcionamiento de las alarmas y la visualización de videos.</a:t>
            </a:r>
          </a:p>
          <a:p>
            <a:pPr algn="just" marL="518157" indent="-259078" lvl="1">
              <a:lnSpc>
                <a:spcPts val="3335"/>
              </a:lnSpc>
              <a:buFont typeface="Arial"/>
              <a:buChar char="•"/>
            </a:pPr>
            <a:r>
              <a:rPr lang="en-US" sz="2399" spc="11">
                <a:solidFill>
                  <a:srgbClr val="174973"/>
                </a:solidFill>
                <a:latin typeface="Inter"/>
                <a:ea typeface="Inter"/>
                <a:cs typeface="Inter"/>
                <a:sym typeface="Inter"/>
              </a:rPr>
              <a:t>·Se dará por hecho que los usuarios comprenden el propósito de la aplicación y cómo utilizar sus funciones básicas.</a:t>
            </a:r>
          </a:p>
          <a:p>
            <a:pPr algn="just" marL="518157" indent="-259078" lvl="1">
              <a:lnSpc>
                <a:spcPts val="3335"/>
              </a:lnSpc>
              <a:buFont typeface="Arial"/>
              <a:buChar char="•"/>
            </a:pPr>
            <a:r>
              <a:rPr lang="en-US" sz="2399" spc="11">
                <a:solidFill>
                  <a:srgbClr val="174973"/>
                </a:solidFill>
                <a:latin typeface="Inter"/>
                <a:ea typeface="Inter"/>
                <a:cs typeface="Inter"/>
                <a:sym typeface="Inter"/>
              </a:rPr>
              <a:t>·Se asumirá que los usuarios mantendrán actualizado su sistema operativo para garantizar compatibilidad con futuras versiones de la app</a:t>
            </a:r>
          </a:p>
          <a:p>
            <a:pPr algn="just">
              <a:lnSpc>
                <a:spcPts val="3335"/>
              </a:lnSpc>
            </a:pP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364857" y="358628"/>
            <a:ext cx="17558286" cy="9569744"/>
            <a:chOff x="0" y="0"/>
            <a:chExt cx="4624405" cy="2520426"/>
          </a:xfrm>
        </p:grpSpPr>
        <p:sp>
          <p:nvSpPr>
            <p:cNvPr name="Freeform 4" id="4"/>
            <p:cNvSpPr/>
            <p:nvPr/>
          </p:nvSpPr>
          <p:spPr>
            <a:xfrm flipH="false" flipV="false" rot="0">
              <a:off x="0" y="0"/>
              <a:ext cx="4624405" cy="2520426"/>
            </a:xfrm>
            <a:custGeom>
              <a:avLst/>
              <a:gdLst/>
              <a:ahLst/>
              <a:cxnLst/>
              <a:rect r="r" b="b" t="t" l="l"/>
              <a:pathLst>
                <a:path h="2520426" w="4624405">
                  <a:moveTo>
                    <a:pt x="5291" y="0"/>
                  </a:moveTo>
                  <a:lnTo>
                    <a:pt x="4619113" y="0"/>
                  </a:lnTo>
                  <a:cubicBezTo>
                    <a:pt x="4622036" y="0"/>
                    <a:pt x="4624405" y="2369"/>
                    <a:pt x="4624405" y="5291"/>
                  </a:cubicBezTo>
                  <a:lnTo>
                    <a:pt x="4624405" y="2515135"/>
                  </a:lnTo>
                  <a:cubicBezTo>
                    <a:pt x="4624405" y="2516539"/>
                    <a:pt x="4623847" y="2517884"/>
                    <a:pt x="4622855" y="2518877"/>
                  </a:cubicBezTo>
                  <a:cubicBezTo>
                    <a:pt x="4621862" y="2519869"/>
                    <a:pt x="4620517" y="2520426"/>
                    <a:pt x="4619113" y="2520426"/>
                  </a:cubicBezTo>
                  <a:lnTo>
                    <a:pt x="5291" y="2520426"/>
                  </a:lnTo>
                  <a:cubicBezTo>
                    <a:pt x="3888" y="2520426"/>
                    <a:pt x="2542" y="2519869"/>
                    <a:pt x="1550" y="2518877"/>
                  </a:cubicBezTo>
                  <a:cubicBezTo>
                    <a:pt x="557" y="2517884"/>
                    <a:pt x="0" y="2516539"/>
                    <a:pt x="0" y="2515135"/>
                  </a:cubicBezTo>
                  <a:lnTo>
                    <a:pt x="0" y="5291"/>
                  </a:lnTo>
                  <a:cubicBezTo>
                    <a:pt x="0" y="3888"/>
                    <a:pt x="557" y="2542"/>
                    <a:pt x="1550" y="1550"/>
                  </a:cubicBezTo>
                  <a:cubicBezTo>
                    <a:pt x="2542" y="557"/>
                    <a:pt x="3888" y="0"/>
                    <a:pt x="5291" y="0"/>
                  </a:cubicBezTo>
                  <a:close/>
                </a:path>
              </a:pathLst>
            </a:custGeom>
            <a:solidFill>
              <a:srgbClr val="F0F0F0">
                <a:alpha val="95686"/>
              </a:srgbClr>
            </a:solidFill>
            <a:ln w="38100" cap="sq">
              <a:solidFill>
                <a:srgbClr val="174973">
                  <a:alpha val="95686"/>
                </a:srgbClr>
              </a:solidFill>
              <a:prstDash val="solid"/>
              <a:miter/>
            </a:ln>
          </p:spPr>
        </p:sp>
        <p:sp>
          <p:nvSpPr>
            <p:cNvPr name="TextBox 5" id="5"/>
            <p:cNvSpPr txBox="true"/>
            <p:nvPr/>
          </p:nvSpPr>
          <p:spPr>
            <a:xfrm>
              <a:off x="0" y="28575"/>
              <a:ext cx="4624405" cy="2491851"/>
            </a:xfrm>
            <a:prstGeom prst="rect">
              <a:avLst/>
            </a:prstGeom>
          </p:spPr>
          <p:txBody>
            <a:bodyPr anchor="ctr" rtlCol="false" tIns="50800" lIns="50800" bIns="50800" rIns="50800"/>
            <a:lstStyle/>
            <a:p>
              <a:pPr algn="ctr">
                <a:lnSpc>
                  <a:spcPts val="2600"/>
                </a:lnSpc>
              </a:pPr>
            </a:p>
          </p:txBody>
        </p:sp>
      </p:grpSp>
      <p:sp>
        <p:nvSpPr>
          <p:cNvPr name="TextBox 6" id="6"/>
          <p:cNvSpPr txBox="true"/>
          <p:nvPr/>
        </p:nvSpPr>
        <p:spPr>
          <a:xfrm rot="0">
            <a:off x="1450408" y="4441953"/>
            <a:ext cx="6234179" cy="1626870"/>
          </a:xfrm>
          <a:prstGeom prst="rect">
            <a:avLst/>
          </a:prstGeom>
        </p:spPr>
        <p:txBody>
          <a:bodyPr anchor="t" rtlCol="false" tIns="0" lIns="0" bIns="0" rIns="0">
            <a:spAutoFit/>
          </a:bodyPr>
          <a:lstStyle/>
          <a:p>
            <a:pPr algn="l">
              <a:lnSpc>
                <a:spcPts val="6240"/>
              </a:lnSpc>
            </a:pPr>
            <a:r>
              <a:rPr lang="en-US" sz="6000" b="true">
                <a:solidFill>
                  <a:srgbClr val="174973"/>
                </a:solidFill>
                <a:latin typeface="Roboto Bold"/>
                <a:ea typeface="Roboto Bold"/>
                <a:cs typeface="Roboto Bold"/>
                <a:sym typeface="Roboto Bold"/>
              </a:rPr>
              <a:t>Requisitos Funcionales</a:t>
            </a:r>
          </a:p>
        </p:txBody>
      </p:sp>
      <p:sp>
        <p:nvSpPr>
          <p:cNvPr name="AutoShape 7" id="7"/>
          <p:cNvSpPr/>
          <p:nvPr/>
        </p:nvSpPr>
        <p:spPr>
          <a:xfrm flipV="true">
            <a:off x="7856518" y="403003"/>
            <a:ext cx="0" cy="9480995"/>
          </a:xfrm>
          <a:prstGeom prst="line">
            <a:avLst/>
          </a:prstGeom>
          <a:ln cap="flat" w="28575">
            <a:solidFill>
              <a:srgbClr val="174973"/>
            </a:solidFill>
            <a:prstDash val="solid"/>
            <a:headEnd type="none" len="sm" w="sm"/>
            <a:tailEnd type="none" len="sm" w="sm"/>
          </a:ln>
        </p:spPr>
      </p:sp>
      <p:sp>
        <p:nvSpPr>
          <p:cNvPr name="TextBox 8" id="8"/>
          <p:cNvSpPr txBox="true"/>
          <p:nvPr/>
        </p:nvSpPr>
        <p:spPr>
          <a:xfrm rot="0">
            <a:off x="8225234" y="553445"/>
            <a:ext cx="9240087" cy="9122961"/>
          </a:xfrm>
          <a:prstGeom prst="rect">
            <a:avLst/>
          </a:prstGeom>
        </p:spPr>
        <p:txBody>
          <a:bodyPr anchor="t" rtlCol="false" tIns="0" lIns="0" bIns="0" rIns="0">
            <a:spAutoFit/>
          </a:bodyPr>
          <a:lstStyle/>
          <a:p>
            <a:pPr algn="just">
              <a:lnSpc>
                <a:spcPts val="4274"/>
              </a:lnSpc>
            </a:pPr>
          </a:p>
          <a:p>
            <a:pPr algn="just" marL="508114" indent="-254057" lvl="1">
              <a:lnSpc>
                <a:spcPts val="3294"/>
              </a:lnSpc>
              <a:buFont typeface="Arial"/>
              <a:buChar char="•"/>
            </a:pPr>
            <a:r>
              <a:rPr lang="en-US" b="true" sz="2353" spc="141">
                <a:solidFill>
                  <a:srgbClr val="174973"/>
                </a:solidFill>
                <a:latin typeface="Inter Medium"/>
                <a:ea typeface="Inter Medium"/>
                <a:cs typeface="Inter Medium"/>
                <a:sym typeface="Inter Medium"/>
              </a:rPr>
              <a:t>·RF1: Los usuarios podrán reg</a:t>
            </a:r>
            <a:r>
              <a:rPr lang="en-US" b="true" sz="2353" spc="141">
                <a:solidFill>
                  <a:srgbClr val="174973"/>
                </a:solidFill>
                <a:latin typeface="Inter Medium"/>
                <a:ea typeface="Inter Medium"/>
                <a:cs typeface="Inter Medium"/>
                <a:sym typeface="Inter Medium"/>
              </a:rPr>
              <a:t>istrar, modificar y eliminar su rutina diaria, incluyendo horas de estudio, recreación, trabajo y descanso.</a:t>
            </a:r>
          </a:p>
          <a:p>
            <a:pPr algn="just" marL="508114" indent="-254057" lvl="1">
              <a:lnSpc>
                <a:spcPts val="3294"/>
              </a:lnSpc>
              <a:buFont typeface="Arial"/>
              <a:buChar char="•"/>
            </a:pPr>
            <a:r>
              <a:rPr lang="en-US" b="true" sz="2353" spc="141">
                <a:solidFill>
                  <a:srgbClr val="174973"/>
                </a:solidFill>
                <a:latin typeface="Inter Medium"/>
                <a:ea typeface="Inter Medium"/>
                <a:cs typeface="Inter Medium"/>
                <a:sym typeface="Inter Medium"/>
              </a:rPr>
              <a:t>·RF2: La aplicación permitirá la configuración y gestión de alarmas personalizadas según la rutina del usuario.</a:t>
            </a:r>
          </a:p>
          <a:p>
            <a:pPr algn="just" marL="508114" indent="-254057" lvl="1">
              <a:lnSpc>
                <a:spcPts val="3294"/>
              </a:lnSpc>
              <a:buFont typeface="Arial"/>
              <a:buChar char="•"/>
            </a:pPr>
            <a:r>
              <a:rPr lang="en-US" b="true" sz="2353" spc="141">
                <a:solidFill>
                  <a:srgbClr val="174973"/>
                </a:solidFill>
                <a:latin typeface="Inter Medium"/>
                <a:ea typeface="Inter Medium"/>
                <a:cs typeface="Inter Medium"/>
                <a:sym typeface="Inter Medium"/>
              </a:rPr>
              <a:t>·RF3: S</a:t>
            </a:r>
            <a:r>
              <a:rPr lang="en-US" b="true" sz="2353" spc="141">
                <a:solidFill>
                  <a:srgbClr val="174973"/>
                </a:solidFill>
                <a:latin typeface="Inter Medium"/>
                <a:ea typeface="Inter Medium"/>
                <a:cs typeface="Inter Medium"/>
                <a:sym typeface="Inter Medium"/>
              </a:rPr>
              <a:t>e dispondrá de un menú principal para facilitar la navegación entre las distintas funcionalidades.</a:t>
            </a:r>
          </a:p>
          <a:p>
            <a:pPr algn="just" marL="508114" indent="-254057" lvl="1">
              <a:lnSpc>
                <a:spcPts val="3294"/>
              </a:lnSpc>
              <a:buFont typeface="Arial"/>
              <a:buChar char="•"/>
            </a:pPr>
            <a:r>
              <a:rPr lang="en-US" b="true" sz="2353" spc="141">
                <a:solidFill>
                  <a:srgbClr val="174973"/>
                </a:solidFill>
                <a:latin typeface="Inter Medium"/>
                <a:ea typeface="Inter Medium"/>
                <a:cs typeface="Inter Medium"/>
                <a:sym typeface="Inter Medium"/>
              </a:rPr>
              <a:t>·RF4: El sistema almacenará y mostrará estadísticas sobre las horas de sueño y la distribución del tiempo en actividades diarias.</a:t>
            </a:r>
          </a:p>
          <a:p>
            <a:pPr algn="just" marL="508114" indent="-254057" lvl="1">
              <a:lnSpc>
                <a:spcPts val="3294"/>
              </a:lnSpc>
              <a:buFont typeface="Arial"/>
              <a:buChar char="•"/>
            </a:pPr>
            <a:r>
              <a:rPr lang="en-US" b="true" sz="2353" spc="141">
                <a:solidFill>
                  <a:srgbClr val="174973"/>
                </a:solidFill>
                <a:latin typeface="Inter Medium"/>
                <a:ea typeface="Inter Medium"/>
                <a:cs typeface="Inter Medium"/>
                <a:sym typeface="Inter Medium"/>
              </a:rPr>
              <a:t>·</a:t>
            </a:r>
            <a:r>
              <a:rPr lang="en-US" b="true" sz="2353" spc="141">
                <a:solidFill>
                  <a:srgbClr val="174973"/>
                </a:solidFill>
                <a:latin typeface="Inter Medium"/>
                <a:ea typeface="Inter Medium"/>
                <a:cs typeface="Inter Medium"/>
                <a:sym typeface="Inter Medium"/>
              </a:rPr>
              <a:t>RF5: La aplicación debe ejecutar operaciones de registro y consulta en la base de datos SQLite en menos de 2 segundos.</a:t>
            </a:r>
          </a:p>
          <a:p>
            <a:pPr algn="just" marL="508114" indent="-254057" lvl="1">
              <a:lnSpc>
                <a:spcPts val="3294"/>
              </a:lnSpc>
              <a:buFont typeface="Arial"/>
              <a:buChar char="•"/>
            </a:pPr>
            <a:r>
              <a:rPr lang="en-US" b="true" sz="2353" spc="141">
                <a:solidFill>
                  <a:srgbClr val="174973"/>
                </a:solidFill>
                <a:latin typeface="Inter Medium"/>
                <a:ea typeface="Inter Medium"/>
                <a:cs typeface="Inter Medium"/>
                <a:sym typeface="Inter Medium"/>
              </a:rPr>
              <a:t>·RF6</a:t>
            </a:r>
            <a:r>
              <a:rPr lang="en-US" b="true" sz="2353" spc="141">
                <a:solidFill>
                  <a:srgbClr val="174973"/>
                </a:solidFill>
                <a:latin typeface="Inter Medium"/>
                <a:ea typeface="Inter Medium"/>
                <a:cs typeface="Inter Medium"/>
                <a:sym typeface="Inter Medium"/>
              </a:rPr>
              <a:t>: La aplicación deberá funcionar sin necesidad de conexión a Internet, salvo para la visualización de videos de relajación.</a:t>
            </a:r>
          </a:p>
          <a:p>
            <a:pPr algn="just" marL="508114" indent="-254057" lvl="1">
              <a:lnSpc>
                <a:spcPts val="3294"/>
              </a:lnSpc>
              <a:buFont typeface="Arial"/>
              <a:buChar char="•"/>
            </a:pPr>
            <a:r>
              <a:rPr lang="en-US" b="true" sz="2353" spc="141">
                <a:solidFill>
                  <a:srgbClr val="174973"/>
                </a:solidFill>
                <a:latin typeface="Inter Medium"/>
                <a:ea typeface="Inter Medium"/>
                <a:cs typeface="Inter Medium"/>
                <a:sym typeface="Inter Medium"/>
              </a:rPr>
              <a:t>·RF7: S</a:t>
            </a:r>
            <a:r>
              <a:rPr lang="en-US" b="true" sz="2353" spc="141">
                <a:solidFill>
                  <a:srgbClr val="174973"/>
                </a:solidFill>
                <a:latin typeface="Inter Medium"/>
                <a:ea typeface="Inter Medium"/>
                <a:cs typeface="Inter Medium"/>
                <a:sym typeface="Inter Medium"/>
              </a:rPr>
              <a:t>e garantizará que la aplicación sea compatible con versiones recientes de Android (mínimo Android 8.0 o superior).</a:t>
            </a:r>
          </a:p>
          <a:p>
            <a:pPr algn="just" marL="0" indent="0" lvl="0">
              <a:lnSpc>
                <a:spcPts val="3294"/>
              </a:lnSpc>
            </a:pPr>
          </a:p>
        </p:txBody>
      </p:sp>
      <p:grpSp>
        <p:nvGrpSpPr>
          <p:cNvPr name="Group 9" id="9"/>
          <p:cNvGrpSpPr/>
          <p:nvPr/>
        </p:nvGrpSpPr>
        <p:grpSpPr>
          <a:xfrm rot="0">
            <a:off x="7684586" y="4365753"/>
            <a:ext cx="378723" cy="378723"/>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ECCDC"/>
            </a:solidFill>
            <a:ln w="28575" cap="sq">
              <a:solidFill>
                <a:srgbClr val="174973"/>
              </a:solidFill>
              <a:prstDash val="solid"/>
              <a:miter/>
            </a:ln>
          </p:spPr>
        </p:sp>
        <p:sp>
          <p:nvSpPr>
            <p:cNvPr name="TextBox 11" id="11"/>
            <p:cNvSpPr txBox="true"/>
            <p:nvPr/>
          </p:nvSpPr>
          <p:spPr>
            <a:xfrm>
              <a:off x="76200" y="47625"/>
              <a:ext cx="660400" cy="688975"/>
            </a:xfrm>
            <a:prstGeom prst="rect">
              <a:avLst/>
            </a:prstGeom>
          </p:spPr>
          <p:txBody>
            <a:bodyPr anchor="ctr" rtlCol="false" tIns="50800" lIns="50800" bIns="50800" rIns="50800"/>
            <a:lstStyle/>
            <a:p>
              <a:pPr algn="ctr">
                <a:lnSpc>
                  <a:spcPts val="1960"/>
                </a:lnSpc>
              </a:pPr>
            </a:p>
          </p:txBody>
        </p:sp>
      </p:grpSp>
      <p:grpSp>
        <p:nvGrpSpPr>
          <p:cNvPr name="Group 12" id="12"/>
          <p:cNvGrpSpPr/>
          <p:nvPr/>
        </p:nvGrpSpPr>
        <p:grpSpPr>
          <a:xfrm rot="0">
            <a:off x="7684586" y="6916154"/>
            <a:ext cx="378723" cy="378723"/>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ECCDC"/>
            </a:solidFill>
            <a:ln w="28575" cap="sq">
              <a:solidFill>
                <a:srgbClr val="174973"/>
              </a:solidFill>
              <a:prstDash val="solid"/>
              <a:miter/>
            </a:ln>
          </p:spPr>
        </p:sp>
        <p:sp>
          <p:nvSpPr>
            <p:cNvPr name="TextBox 14" id="14"/>
            <p:cNvSpPr txBox="true"/>
            <p:nvPr/>
          </p:nvSpPr>
          <p:spPr>
            <a:xfrm>
              <a:off x="76200" y="47625"/>
              <a:ext cx="660400" cy="688975"/>
            </a:xfrm>
            <a:prstGeom prst="rect">
              <a:avLst/>
            </a:prstGeom>
          </p:spPr>
          <p:txBody>
            <a:bodyPr anchor="ctr" rtlCol="false" tIns="50800" lIns="50800" bIns="50800" rIns="50800"/>
            <a:lstStyle/>
            <a:p>
              <a:pPr algn="ctr">
                <a:lnSpc>
                  <a:spcPts val="1960"/>
                </a:lnSpc>
              </a:pPr>
            </a:p>
          </p:txBody>
        </p:sp>
      </p:grpSp>
      <p:grpSp>
        <p:nvGrpSpPr>
          <p:cNvPr name="Group 15" id="15"/>
          <p:cNvGrpSpPr/>
          <p:nvPr/>
        </p:nvGrpSpPr>
        <p:grpSpPr>
          <a:xfrm rot="0">
            <a:off x="7667157" y="1819038"/>
            <a:ext cx="378723" cy="378723"/>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ECCDC"/>
            </a:solidFill>
            <a:ln w="28575" cap="sq">
              <a:solidFill>
                <a:srgbClr val="174973"/>
              </a:solidFill>
              <a:prstDash val="solid"/>
              <a:miter/>
            </a:ln>
          </p:spPr>
        </p:sp>
        <p:sp>
          <p:nvSpPr>
            <p:cNvPr name="TextBox 17" id="17"/>
            <p:cNvSpPr txBox="true"/>
            <p:nvPr/>
          </p:nvSpPr>
          <p:spPr>
            <a:xfrm>
              <a:off x="76200" y="47625"/>
              <a:ext cx="660400" cy="688975"/>
            </a:xfrm>
            <a:prstGeom prst="rect">
              <a:avLst/>
            </a:prstGeom>
          </p:spPr>
          <p:txBody>
            <a:bodyPr anchor="ctr" rtlCol="false" tIns="50800" lIns="50800" bIns="50800" rIns="50800"/>
            <a:lstStyle/>
            <a:p>
              <a:pPr algn="ctr">
                <a:lnSpc>
                  <a:spcPts val="1960"/>
                </a:lnSpc>
              </a:pPr>
            </a:p>
          </p:txBody>
        </p:sp>
      </p:gr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364857" y="358628"/>
            <a:ext cx="17558286" cy="9569744"/>
            <a:chOff x="0" y="0"/>
            <a:chExt cx="4624405" cy="2520426"/>
          </a:xfrm>
        </p:grpSpPr>
        <p:sp>
          <p:nvSpPr>
            <p:cNvPr name="Freeform 4" id="4"/>
            <p:cNvSpPr/>
            <p:nvPr/>
          </p:nvSpPr>
          <p:spPr>
            <a:xfrm flipH="false" flipV="false" rot="0">
              <a:off x="0" y="0"/>
              <a:ext cx="4624405" cy="2520426"/>
            </a:xfrm>
            <a:custGeom>
              <a:avLst/>
              <a:gdLst/>
              <a:ahLst/>
              <a:cxnLst/>
              <a:rect r="r" b="b" t="t" l="l"/>
              <a:pathLst>
                <a:path h="2520426" w="4624405">
                  <a:moveTo>
                    <a:pt x="5291" y="0"/>
                  </a:moveTo>
                  <a:lnTo>
                    <a:pt x="4619113" y="0"/>
                  </a:lnTo>
                  <a:cubicBezTo>
                    <a:pt x="4622036" y="0"/>
                    <a:pt x="4624405" y="2369"/>
                    <a:pt x="4624405" y="5291"/>
                  </a:cubicBezTo>
                  <a:lnTo>
                    <a:pt x="4624405" y="2515135"/>
                  </a:lnTo>
                  <a:cubicBezTo>
                    <a:pt x="4624405" y="2516539"/>
                    <a:pt x="4623847" y="2517884"/>
                    <a:pt x="4622855" y="2518877"/>
                  </a:cubicBezTo>
                  <a:cubicBezTo>
                    <a:pt x="4621862" y="2519869"/>
                    <a:pt x="4620517" y="2520426"/>
                    <a:pt x="4619113" y="2520426"/>
                  </a:cubicBezTo>
                  <a:lnTo>
                    <a:pt x="5291" y="2520426"/>
                  </a:lnTo>
                  <a:cubicBezTo>
                    <a:pt x="3888" y="2520426"/>
                    <a:pt x="2542" y="2519869"/>
                    <a:pt x="1550" y="2518877"/>
                  </a:cubicBezTo>
                  <a:cubicBezTo>
                    <a:pt x="557" y="2517884"/>
                    <a:pt x="0" y="2516539"/>
                    <a:pt x="0" y="2515135"/>
                  </a:cubicBezTo>
                  <a:lnTo>
                    <a:pt x="0" y="5291"/>
                  </a:lnTo>
                  <a:cubicBezTo>
                    <a:pt x="0" y="3888"/>
                    <a:pt x="557" y="2542"/>
                    <a:pt x="1550" y="1550"/>
                  </a:cubicBezTo>
                  <a:cubicBezTo>
                    <a:pt x="2542" y="557"/>
                    <a:pt x="3888" y="0"/>
                    <a:pt x="5291" y="0"/>
                  </a:cubicBezTo>
                  <a:close/>
                </a:path>
              </a:pathLst>
            </a:custGeom>
            <a:solidFill>
              <a:srgbClr val="F0F0F0">
                <a:alpha val="95686"/>
              </a:srgbClr>
            </a:solidFill>
            <a:ln w="38100" cap="sq">
              <a:solidFill>
                <a:srgbClr val="174973">
                  <a:alpha val="95686"/>
                </a:srgbClr>
              </a:solidFill>
              <a:prstDash val="solid"/>
              <a:miter/>
            </a:ln>
          </p:spPr>
        </p:sp>
        <p:sp>
          <p:nvSpPr>
            <p:cNvPr name="TextBox 5" id="5"/>
            <p:cNvSpPr txBox="true"/>
            <p:nvPr/>
          </p:nvSpPr>
          <p:spPr>
            <a:xfrm>
              <a:off x="0" y="28575"/>
              <a:ext cx="4624405" cy="2491851"/>
            </a:xfrm>
            <a:prstGeom prst="rect">
              <a:avLst/>
            </a:prstGeom>
          </p:spPr>
          <p:txBody>
            <a:bodyPr anchor="ctr" rtlCol="false" tIns="50800" lIns="50800" bIns="50800" rIns="50800"/>
            <a:lstStyle/>
            <a:p>
              <a:pPr algn="ctr">
                <a:lnSpc>
                  <a:spcPts val="2600"/>
                </a:lnSpc>
              </a:pPr>
            </a:p>
          </p:txBody>
        </p:sp>
      </p:grpSp>
      <p:sp>
        <p:nvSpPr>
          <p:cNvPr name="TextBox 6" id="6"/>
          <p:cNvSpPr txBox="true"/>
          <p:nvPr/>
        </p:nvSpPr>
        <p:spPr>
          <a:xfrm rot="0">
            <a:off x="1450408" y="4441953"/>
            <a:ext cx="6234179" cy="1626870"/>
          </a:xfrm>
          <a:prstGeom prst="rect">
            <a:avLst/>
          </a:prstGeom>
        </p:spPr>
        <p:txBody>
          <a:bodyPr anchor="t" rtlCol="false" tIns="0" lIns="0" bIns="0" rIns="0">
            <a:spAutoFit/>
          </a:bodyPr>
          <a:lstStyle/>
          <a:p>
            <a:pPr algn="l">
              <a:lnSpc>
                <a:spcPts val="6240"/>
              </a:lnSpc>
            </a:pPr>
            <a:r>
              <a:rPr lang="en-US" sz="6000" b="true">
                <a:solidFill>
                  <a:srgbClr val="174973"/>
                </a:solidFill>
                <a:latin typeface="Roboto Bold"/>
                <a:ea typeface="Roboto Bold"/>
                <a:cs typeface="Roboto Bold"/>
                <a:sym typeface="Roboto Bold"/>
              </a:rPr>
              <a:t>Requisitos No Funcionales</a:t>
            </a:r>
          </a:p>
        </p:txBody>
      </p:sp>
      <p:sp>
        <p:nvSpPr>
          <p:cNvPr name="AutoShape 7" id="7"/>
          <p:cNvSpPr/>
          <p:nvPr/>
        </p:nvSpPr>
        <p:spPr>
          <a:xfrm flipV="true">
            <a:off x="7856518" y="403003"/>
            <a:ext cx="0" cy="9480995"/>
          </a:xfrm>
          <a:prstGeom prst="line">
            <a:avLst/>
          </a:prstGeom>
          <a:ln cap="flat" w="28575">
            <a:solidFill>
              <a:srgbClr val="174973"/>
            </a:solidFill>
            <a:prstDash val="solid"/>
            <a:headEnd type="none" len="sm" w="sm"/>
            <a:tailEnd type="none" len="sm" w="sm"/>
          </a:ln>
        </p:spPr>
      </p:sp>
      <p:sp>
        <p:nvSpPr>
          <p:cNvPr name="TextBox 8" id="8"/>
          <p:cNvSpPr txBox="true"/>
          <p:nvPr/>
        </p:nvSpPr>
        <p:spPr>
          <a:xfrm rot="0">
            <a:off x="8225234" y="1896787"/>
            <a:ext cx="9240087" cy="6426751"/>
          </a:xfrm>
          <a:prstGeom prst="rect">
            <a:avLst/>
          </a:prstGeom>
        </p:spPr>
        <p:txBody>
          <a:bodyPr anchor="t" rtlCol="false" tIns="0" lIns="0" bIns="0" rIns="0">
            <a:spAutoFit/>
          </a:bodyPr>
          <a:lstStyle/>
          <a:p>
            <a:pPr algn="just">
              <a:lnSpc>
                <a:spcPts val="4834"/>
              </a:lnSpc>
            </a:pPr>
          </a:p>
          <a:p>
            <a:pPr algn="just" marL="594472" indent="-297236" lvl="1">
              <a:lnSpc>
                <a:spcPts val="3854"/>
              </a:lnSpc>
              <a:buFont typeface="Arial"/>
              <a:buChar char="•"/>
            </a:pPr>
            <a:r>
              <a:rPr lang="en-US" b="true" sz="2753" spc="165">
                <a:solidFill>
                  <a:srgbClr val="174973"/>
                </a:solidFill>
                <a:latin typeface="Inter Medium"/>
                <a:ea typeface="Inter Medium"/>
                <a:cs typeface="Inter Medium"/>
                <a:sym typeface="Inter Medium"/>
              </a:rPr>
              <a:t>·RNF1: La inte</a:t>
            </a:r>
            <a:r>
              <a:rPr lang="en-US" b="true" sz="2753" spc="165">
                <a:solidFill>
                  <a:srgbClr val="174973"/>
                </a:solidFill>
                <a:latin typeface="Inter Medium"/>
                <a:ea typeface="Inter Medium"/>
                <a:cs typeface="Inter Medium"/>
                <a:sym typeface="Inter Medium"/>
              </a:rPr>
              <a:t>rfaz de usuario deberá ser intuitiva y fácil de navegar, con diseño adaptable a distintos tamaños de pantalla en dispositivos Android.</a:t>
            </a:r>
          </a:p>
          <a:p>
            <a:pPr algn="just" marL="594472" indent="-297236" lvl="1">
              <a:lnSpc>
                <a:spcPts val="3854"/>
              </a:lnSpc>
              <a:buFont typeface="Arial"/>
              <a:buChar char="•"/>
            </a:pPr>
            <a:r>
              <a:rPr lang="en-US" b="true" sz="2753" spc="165">
                <a:solidFill>
                  <a:srgbClr val="174973"/>
                </a:solidFill>
                <a:latin typeface="Inter Medium"/>
                <a:ea typeface="Inter Medium"/>
                <a:cs typeface="Inter Medium"/>
                <a:sym typeface="Inter Medium"/>
              </a:rPr>
              <a:t>·</a:t>
            </a:r>
            <a:r>
              <a:rPr lang="en-US" b="true" sz="2753" spc="165">
                <a:solidFill>
                  <a:srgbClr val="174973"/>
                </a:solidFill>
                <a:latin typeface="Inter Medium"/>
                <a:ea typeface="Inter Medium"/>
                <a:cs typeface="Inter Medium"/>
                <a:sym typeface="Inter Medium"/>
              </a:rPr>
              <a:t>RNF2: La aplicación deberá minimizar el consumo de batería, especialmente en la ejecución de alarmas y recopilación de datos en segundo plano.</a:t>
            </a:r>
          </a:p>
          <a:p>
            <a:pPr algn="just" marL="594472" indent="-297236" lvl="1">
              <a:lnSpc>
                <a:spcPts val="3854"/>
              </a:lnSpc>
              <a:buFont typeface="Arial"/>
              <a:buChar char="•"/>
            </a:pPr>
            <a:r>
              <a:rPr lang="en-US" b="true" sz="2753" spc="165">
                <a:solidFill>
                  <a:srgbClr val="174973"/>
                </a:solidFill>
                <a:latin typeface="Inter Medium"/>
                <a:ea typeface="Inter Medium"/>
                <a:cs typeface="Inter Medium"/>
                <a:sym typeface="Inter Medium"/>
              </a:rPr>
              <a:t>·RNF3</a:t>
            </a:r>
            <a:r>
              <a:rPr lang="en-US" b="true" sz="2753" spc="165">
                <a:solidFill>
                  <a:srgbClr val="174973"/>
                </a:solidFill>
                <a:latin typeface="Inter Medium"/>
                <a:ea typeface="Inter Medium"/>
                <a:cs typeface="Inter Medium"/>
                <a:sym typeface="Inter Medium"/>
              </a:rPr>
              <a:t>: La aplicación ofrecerá una sección con videos de relajación</a:t>
            </a:r>
            <a:r>
              <a:rPr lang="en-US" b="true" sz="2753" spc="165">
                <a:solidFill>
                  <a:srgbClr val="174973"/>
                </a:solidFill>
                <a:latin typeface="Inter Medium"/>
                <a:ea typeface="Inter Medium"/>
                <a:cs typeface="Inter Medium"/>
                <a:sym typeface="Inter Medium"/>
              </a:rPr>
              <a:t> p</a:t>
            </a:r>
            <a:r>
              <a:rPr lang="en-US" b="true" sz="2753" spc="165">
                <a:solidFill>
                  <a:srgbClr val="174973"/>
                </a:solidFill>
                <a:latin typeface="Inter Medium"/>
                <a:ea typeface="Inter Medium"/>
                <a:cs typeface="Inter Medium"/>
                <a:sym typeface="Inter Medium"/>
              </a:rPr>
              <a:t>ara mejorar la calidad del sueño.</a:t>
            </a:r>
          </a:p>
          <a:p>
            <a:pPr algn="just" marL="0" indent="0" lvl="0">
              <a:lnSpc>
                <a:spcPts val="3854"/>
              </a:lnSpc>
            </a:pPr>
          </a:p>
        </p:txBody>
      </p:sp>
      <p:grpSp>
        <p:nvGrpSpPr>
          <p:cNvPr name="Group 9" id="9"/>
          <p:cNvGrpSpPr/>
          <p:nvPr/>
        </p:nvGrpSpPr>
        <p:grpSpPr>
          <a:xfrm rot="0">
            <a:off x="7684586" y="4365753"/>
            <a:ext cx="378723" cy="378723"/>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ECCDC"/>
            </a:solidFill>
            <a:ln w="28575" cap="sq">
              <a:solidFill>
                <a:srgbClr val="174973"/>
              </a:solidFill>
              <a:prstDash val="solid"/>
              <a:miter/>
            </a:ln>
          </p:spPr>
        </p:sp>
        <p:sp>
          <p:nvSpPr>
            <p:cNvPr name="TextBox 11" id="11"/>
            <p:cNvSpPr txBox="true"/>
            <p:nvPr/>
          </p:nvSpPr>
          <p:spPr>
            <a:xfrm>
              <a:off x="76200" y="47625"/>
              <a:ext cx="660400" cy="688975"/>
            </a:xfrm>
            <a:prstGeom prst="rect">
              <a:avLst/>
            </a:prstGeom>
          </p:spPr>
          <p:txBody>
            <a:bodyPr anchor="ctr" rtlCol="false" tIns="50800" lIns="50800" bIns="50800" rIns="50800"/>
            <a:lstStyle/>
            <a:p>
              <a:pPr algn="ctr">
                <a:lnSpc>
                  <a:spcPts val="1960"/>
                </a:lnSpc>
              </a:pPr>
            </a:p>
          </p:txBody>
        </p:sp>
      </p:grpSp>
      <p:grpSp>
        <p:nvGrpSpPr>
          <p:cNvPr name="Group 12" id="12"/>
          <p:cNvGrpSpPr/>
          <p:nvPr/>
        </p:nvGrpSpPr>
        <p:grpSpPr>
          <a:xfrm rot="0">
            <a:off x="7684586" y="6916154"/>
            <a:ext cx="378723" cy="378723"/>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ECCDC"/>
            </a:solidFill>
            <a:ln w="28575" cap="sq">
              <a:solidFill>
                <a:srgbClr val="174973"/>
              </a:solidFill>
              <a:prstDash val="solid"/>
              <a:miter/>
            </a:ln>
          </p:spPr>
        </p:sp>
        <p:sp>
          <p:nvSpPr>
            <p:cNvPr name="TextBox 14" id="14"/>
            <p:cNvSpPr txBox="true"/>
            <p:nvPr/>
          </p:nvSpPr>
          <p:spPr>
            <a:xfrm>
              <a:off x="76200" y="47625"/>
              <a:ext cx="660400" cy="688975"/>
            </a:xfrm>
            <a:prstGeom prst="rect">
              <a:avLst/>
            </a:prstGeom>
          </p:spPr>
          <p:txBody>
            <a:bodyPr anchor="ctr" rtlCol="false" tIns="50800" lIns="50800" bIns="50800" rIns="50800"/>
            <a:lstStyle/>
            <a:p>
              <a:pPr algn="ctr">
                <a:lnSpc>
                  <a:spcPts val="1960"/>
                </a:lnSpc>
              </a:pPr>
            </a:p>
          </p:txBody>
        </p:sp>
      </p:grpSp>
      <p:grpSp>
        <p:nvGrpSpPr>
          <p:cNvPr name="Group 15" id="15"/>
          <p:cNvGrpSpPr/>
          <p:nvPr/>
        </p:nvGrpSpPr>
        <p:grpSpPr>
          <a:xfrm rot="0">
            <a:off x="7667157" y="1819038"/>
            <a:ext cx="378723" cy="378723"/>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ECCDC"/>
            </a:solidFill>
            <a:ln w="28575" cap="sq">
              <a:solidFill>
                <a:srgbClr val="174973"/>
              </a:solidFill>
              <a:prstDash val="solid"/>
              <a:miter/>
            </a:ln>
          </p:spPr>
        </p:sp>
        <p:sp>
          <p:nvSpPr>
            <p:cNvPr name="TextBox 17" id="17"/>
            <p:cNvSpPr txBox="true"/>
            <p:nvPr/>
          </p:nvSpPr>
          <p:spPr>
            <a:xfrm>
              <a:off x="76200" y="47625"/>
              <a:ext cx="660400" cy="688975"/>
            </a:xfrm>
            <a:prstGeom prst="rect">
              <a:avLst/>
            </a:prstGeom>
          </p:spPr>
          <p:txBody>
            <a:bodyPr anchor="ctr" rtlCol="false" tIns="50800" lIns="50800" bIns="50800" rIns="50800"/>
            <a:lstStyle/>
            <a:p>
              <a:pPr algn="ctr">
                <a:lnSpc>
                  <a:spcPts val="1960"/>
                </a:lnSpc>
              </a:pPr>
            </a:p>
          </p:txBody>
        </p:sp>
      </p:gr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364857" y="358628"/>
            <a:ext cx="17558286" cy="9569744"/>
            <a:chOff x="0" y="0"/>
            <a:chExt cx="4624405" cy="2520426"/>
          </a:xfrm>
        </p:grpSpPr>
        <p:sp>
          <p:nvSpPr>
            <p:cNvPr name="Freeform 4" id="4"/>
            <p:cNvSpPr/>
            <p:nvPr/>
          </p:nvSpPr>
          <p:spPr>
            <a:xfrm flipH="false" flipV="false" rot="0">
              <a:off x="0" y="0"/>
              <a:ext cx="4624405" cy="2520426"/>
            </a:xfrm>
            <a:custGeom>
              <a:avLst/>
              <a:gdLst/>
              <a:ahLst/>
              <a:cxnLst/>
              <a:rect r="r" b="b" t="t" l="l"/>
              <a:pathLst>
                <a:path h="2520426" w="4624405">
                  <a:moveTo>
                    <a:pt x="5291" y="0"/>
                  </a:moveTo>
                  <a:lnTo>
                    <a:pt x="4619113" y="0"/>
                  </a:lnTo>
                  <a:cubicBezTo>
                    <a:pt x="4622036" y="0"/>
                    <a:pt x="4624405" y="2369"/>
                    <a:pt x="4624405" y="5291"/>
                  </a:cubicBezTo>
                  <a:lnTo>
                    <a:pt x="4624405" y="2515135"/>
                  </a:lnTo>
                  <a:cubicBezTo>
                    <a:pt x="4624405" y="2516539"/>
                    <a:pt x="4623847" y="2517884"/>
                    <a:pt x="4622855" y="2518877"/>
                  </a:cubicBezTo>
                  <a:cubicBezTo>
                    <a:pt x="4621862" y="2519869"/>
                    <a:pt x="4620517" y="2520426"/>
                    <a:pt x="4619113" y="2520426"/>
                  </a:cubicBezTo>
                  <a:lnTo>
                    <a:pt x="5291" y="2520426"/>
                  </a:lnTo>
                  <a:cubicBezTo>
                    <a:pt x="3888" y="2520426"/>
                    <a:pt x="2542" y="2519869"/>
                    <a:pt x="1550" y="2518877"/>
                  </a:cubicBezTo>
                  <a:cubicBezTo>
                    <a:pt x="557" y="2517884"/>
                    <a:pt x="0" y="2516539"/>
                    <a:pt x="0" y="2515135"/>
                  </a:cubicBezTo>
                  <a:lnTo>
                    <a:pt x="0" y="5291"/>
                  </a:lnTo>
                  <a:cubicBezTo>
                    <a:pt x="0" y="3888"/>
                    <a:pt x="557" y="2542"/>
                    <a:pt x="1550" y="1550"/>
                  </a:cubicBezTo>
                  <a:cubicBezTo>
                    <a:pt x="2542" y="557"/>
                    <a:pt x="3888" y="0"/>
                    <a:pt x="5291" y="0"/>
                  </a:cubicBezTo>
                  <a:close/>
                </a:path>
              </a:pathLst>
            </a:custGeom>
            <a:solidFill>
              <a:srgbClr val="F0F0F0"/>
            </a:solidFill>
            <a:ln w="38100" cap="sq">
              <a:solidFill>
                <a:srgbClr val="174973"/>
              </a:solidFill>
              <a:prstDash val="solid"/>
              <a:miter/>
            </a:ln>
          </p:spPr>
        </p:sp>
        <p:sp>
          <p:nvSpPr>
            <p:cNvPr name="TextBox 5" id="5"/>
            <p:cNvSpPr txBox="true"/>
            <p:nvPr/>
          </p:nvSpPr>
          <p:spPr>
            <a:xfrm>
              <a:off x="0" y="28575"/>
              <a:ext cx="4624405" cy="2491851"/>
            </a:xfrm>
            <a:prstGeom prst="rect">
              <a:avLst/>
            </a:prstGeom>
          </p:spPr>
          <p:txBody>
            <a:bodyPr anchor="ctr" rtlCol="false" tIns="50800" lIns="50800" bIns="50800" rIns="50800"/>
            <a:lstStyle/>
            <a:p>
              <a:pPr algn="ctr">
                <a:lnSpc>
                  <a:spcPts val="2600"/>
                </a:lnSpc>
              </a:pPr>
            </a:p>
          </p:txBody>
        </p:sp>
      </p:grpSp>
      <p:sp>
        <p:nvSpPr>
          <p:cNvPr name="Freeform 6" id="6"/>
          <p:cNvSpPr/>
          <p:nvPr/>
        </p:nvSpPr>
        <p:spPr>
          <a:xfrm flipH="false" flipV="false" rot="0">
            <a:off x="12803910" y="2729832"/>
            <a:ext cx="4827337" cy="4827337"/>
          </a:xfrm>
          <a:custGeom>
            <a:avLst/>
            <a:gdLst/>
            <a:ahLst/>
            <a:cxnLst/>
            <a:rect r="r" b="b" t="t" l="l"/>
            <a:pathLst>
              <a:path h="4827337" w="4827337">
                <a:moveTo>
                  <a:pt x="0" y="0"/>
                </a:moveTo>
                <a:lnTo>
                  <a:pt x="4827336" y="0"/>
                </a:lnTo>
                <a:lnTo>
                  <a:pt x="4827336" y="4827336"/>
                </a:lnTo>
                <a:lnTo>
                  <a:pt x="0" y="4827336"/>
                </a:lnTo>
                <a:lnTo>
                  <a:pt x="0" y="0"/>
                </a:lnTo>
                <a:close/>
              </a:path>
            </a:pathLst>
          </a:custGeom>
          <a:blipFill>
            <a:blip r:embed="rId3"/>
            <a:stretch>
              <a:fillRect l="0" t="0" r="0" b="0"/>
            </a:stretch>
          </a:blipFill>
        </p:spPr>
      </p:sp>
      <p:sp>
        <p:nvSpPr>
          <p:cNvPr name="TextBox 7" id="7"/>
          <p:cNvSpPr txBox="true"/>
          <p:nvPr/>
        </p:nvSpPr>
        <p:spPr>
          <a:xfrm rot="0">
            <a:off x="928632" y="795846"/>
            <a:ext cx="11394210" cy="836295"/>
          </a:xfrm>
          <a:prstGeom prst="rect">
            <a:avLst/>
          </a:prstGeom>
        </p:spPr>
        <p:txBody>
          <a:bodyPr anchor="t" rtlCol="false" tIns="0" lIns="0" bIns="0" rIns="0">
            <a:spAutoFit/>
          </a:bodyPr>
          <a:lstStyle/>
          <a:p>
            <a:pPr algn="l">
              <a:lnSpc>
                <a:spcPts val="6240"/>
              </a:lnSpc>
            </a:pPr>
            <a:r>
              <a:rPr lang="en-US" sz="6000" b="true">
                <a:solidFill>
                  <a:srgbClr val="174973"/>
                </a:solidFill>
                <a:latin typeface="Roboto Bold"/>
                <a:ea typeface="Roboto Bold"/>
                <a:cs typeface="Roboto Bold"/>
                <a:sym typeface="Roboto Bold"/>
              </a:rPr>
              <a:t>RIESGOS Y LIMITACIONES</a:t>
            </a:r>
          </a:p>
        </p:txBody>
      </p:sp>
      <p:sp>
        <p:nvSpPr>
          <p:cNvPr name="TextBox 8" id="8"/>
          <p:cNvSpPr txBox="true"/>
          <p:nvPr/>
        </p:nvSpPr>
        <p:spPr>
          <a:xfrm rot="0">
            <a:off x="667026" y="1594041"/>
            <a:ext cx="11964870" cy="7986014"/>
          </a:xfrm>
          <a:prstGeom prst="rect">
            <a:avLst/>
          </a:prstGeom>
        </p:spPr>
        <p:txBody>
          <a:bodyPr anchor="t" rtlCol="false" tIns="0" lIns="0" bIns="0" rIns="0">
            <a:spAutoFit/>
          </a:bodyPr>
          <a:lstStyle/>
          <a:p>
            <a:pPr algn="just" marL="474978" indent="-237489" lvl="1">
              <a:lnSpc>
                <a:spcPts val="3057"/>
              </a:lnSpc>
              <a:buFont typeface="Arial"/>
              <a:buChar char="•"/>
            </a:pPr>
            <a:r>
              <a:rPr lang="en-US" sz="2199" spc="10">
                <a:solidFill>
                  <a:srgbClr val="174973"/>
                </a:solidFill>
                <a:latin typeface="Inter"/>
                <a:ea typeface="Inter"/>
                <a:cs typeface="Inter"/>
                <a:sym typeface="Inter"/>
              </a:rPr>
              <a:t>·D</a:t>
            </a:r>
            <a:r>
              <a:rPr lang="en-US" sz="2199" spc="10">
                <a:solidFill>
                  <a:srgbClr val="174973"/>
                </a:solidFill>
                <a:latin typeface="Inter"/>
                <a:ea typeface="Inter"/>
                <a:cs typeface="Inter"/>
                <a:sym typeface="Inter"/>
              </a:rPr>
              <a:t>ependencia de almacenamiento local: Al utilizar SQLite, los datos se almacenan en el dispositivo del usuario, lo que puede generar riesgos en caso de pérdida o daño del dispositivo.</a:t>
            </a:r>
          </a:p>
          <a:p>
            <a:pPr algn="just" marL="474978" indent="-237489" lvl="1">
              <a:lnSpc>
                <a:spcPts val="3057"/>
              </a:lnSpc>
              <a:buFont typeface="Arial"/>
              <a:buChar char="•"/>
            </a:pPr>
            <a:r>
              <a:rPr lang="en-US" sz="2199" spc="10">
                <a:solidFill>
                  <a:srgbClr val="174973"/>
                </a:solidFill>
                <a:latin typeface="Inter"/>
                <a:ea typeface="Inter"/>
                <a:cs typeface="Inter"/>
                <a:sym typeface="Inter"/>
              </a:rPr>
              <a:t>·Acceso a contenido en línea: La visualización de videos de relajación requiere conexión a Internet, lo que podría afectar la experiencia del usuario en entornos sin acceso a la red.</a:t>
            </a:r>
          </a:p>
          <a:p>
            <a:pPr algn="just" marL="474978" indent="-237489" lvl="1">
              <a:lnSpc>
                <a:spcPts val="3057"/>
              </a:lnSpc>
              <a:buFont typeface="Arial"/>
              <a:buChar char="•"/>
            </a:pPr>
            <a:r>
              <a:rPr lang="en-US" sz="2199" spc="10">
                <a:solidFill>
                  <a:srgbClr val="174973"/>
                </a:solidFill>
                <a:latin typeface="Inter"/>
                <a:ea typeface="Inter"/>
                <a:cs typeface="Inter"/>
                <a:sym typeface="Inter"/>
              </a:rPr>
              <a:t>·Posibles errores en la inserción de alarmas: Dado que la funcionalidad de alarmas está en desarrollo, podrían existir fallos en la configuración o ejecución de las mismas.</a:t>
            </a:r>
          </a:p>
          <a:p>
            <a:pPr algn="just" marL="474978" indent="-237489" lvl="1">
              <a:lnSpc>
                <a:spcPts val="3057"/>
              </a:lnSpc>
              <a:buFont typeface="Arial"/>
              <a:buChar char="•"/>
            </a:pPr>
            <a:r>
              <a:rPr lang="en-US" sz="2199" spc="10">
                <a:solidFill>
                  <a:srgbClr val="174973"/>
                </a:solidFill>
                <a:latin typeface="Inter"/>
                <a:ea typeface="Inter"/>
                <a:cs typeface="Inter"/>
                <a:sym typeface="Inter"/>
              </a:rPr>
              <a:t>·Compatibilidad con versiones de Android: La aplicación podría no funcionar correctamente en versiones antiguas del sistema operativo, afectando a algunos usuarios</a:t>
            </a:r>
          </a:p>
          <a:p>
            <a:pPr algn="just" marL="474978" indent="-237489" lvl="1">
              <a:lnSpc>
                <a:spcPts val="3057"/>
              </a:lnSpc>
              <a:buFont typeface="Arial"/>
              <a:buChar char="•"/>
            </a:pPr>
            <a:r>
              <a:rPr lang="en-US" sz="2199" spc="10">
                <a:solidFill>
                  <a:srgbClr val="174973"/>
                </a:solidFill>
                <a:latin typeface="Inter"/>
                <a:ea typeface="Inter"/>
                <a:cs typeface="Inter"/>
                <a:sym typeface="Inter"/>
              </a:rPr>
              <a:t>·Funcionalidades incompletas: Actualmente, solo están habilitadas las secciones de menú principal, login, inserción de alarmas y visualización de videos. Funciones clave como el seguimiento estadístico aún no están implementadas.</a:t>
            </a:r>
          </a:p>
          <a:p>
            <a:pPr algn="just" marL="474978" indent="-237489" lvl="1">
              <a:lnSpc>
                <a:spcPts val="3057"/>
              </a:lnSpc>
              <a:buFont typeface="Arial"/>
              <a:buChar char="•"/>
            </a:pPr>
            <a:r>
              <a:rPr lang="en-US" sz="2199" spc="10">
                <a:solidFill>
                  <a:srgbClr val="174973"/>
                </a:solidFill>
                <a:latin typeface="Inter"/>
                <a:ea typeface="Inter"/>
                <a:cs typeface="Inter"/>
                <a:sym typeface="Inter"/>
              </a:rPr>
              <a:t>·Interfaz básica: La interfaz de usuario está en una etapa inicial y puede carecer de elementos avanzados de usabilidad y diseño intuitivo.</a:t>
            </a:r>
          </a:p>
          <a:p>
            <a:pPr algn="just" marL="474978" indent="-237489" lvl="1">
              <a:lnSpc>
                <a:spcPts val="3057"/>
              </a:lnSpc>
              <a:buFont typeface="Arial"/>
              <a:buChar char="•"/>
            </a:pPr>
            <a:r>
              <a:rPr lang="en-US" sz="2199" spc="10">
                <a:solidFill>
                  <a:srgbClr val="174973"/>
                </a:solidFill>
                <a:latin typeface="Inter"/>
                <a:ea typeface="Inter"/>
                <a:cs typeface="Inter"/>
                <a:sym typeface="Inter"/>
              </a:rPr>
              <a:t>·Sincronización de datos: En esta versión, la aplicación no cuenta con sincronización en la nube, lo que significa que los datos no se pueden recuperar si el usuario cambia de dispositivo</a:t>
            </a:r>
          </a:p>
          <a:p>
            <a:pPr algn="just">
              <a:lnSpc>
                <a:spcPts val="3057"/>
              </a:lnSpc>
            </a:pP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364857" y="358628"/>
            <a:ext cx="17558286" cy="9569744"/>
            <a:chOff x="0" y="0"/>
            <a:chExt cx="4624405" cy="2520426"/>
          </a:xfrm>
        </p:grpSpPr>
        <p:sp>
          <p:nvSpPr>
            <p:cNvPr name="Freeform 4" id="4"/>
            <p:cNvSpPr/>
            <p:nvPr/>
          </p:nvSpPr>
          <p:spPr>
            <a:xfrm flipH="false" flipV="false" rot="0">
              <a:off x="0" y="0"/>
              <a:ext cx="4624405" cy="2520426"/>
            </a:xfrm>
            <a:custGeom>
              <a:avLst/>
              <a:gdLst/>
              <a:ahLst/>
              <a:cxnLst/>
              <a:rect r="r" b="b" t="t" l="l"/>
              <a:pathLst>
                <a:path h="2520426" w="4624405">
                  <a:moveTo>
                    <a:pt x="5291" y="0"/>
                  </a:moveTo>
                  <a:lnTo>
                    <a:pt x="4619113" y="0"/>
                  </a:lnTo>
                  <a:cubicBezTo>
                    <a:pt x="4622036" y="0"/>
                    <a:pt x="4624405" y="2369"/>
                    <a:pt x="4624405" y="5291"/>
                  </a:cubicBezTo>
                  <a:lnTo>
                    <a:pt x="4624405" y="2515135"/>
                  </a:lnTo>
                  <a:cubicBezTo>
                    <a:pt x="4624405" y="2516539"/>
                    <a:pt x="4623847" y="2517884"/>
                    <a:pt x="4622855" y="2518877"/>
                  </a:cubicBezTo>
                  <a:cubicBezTo>
                    <a:pt x="4621862" y="2519869"/>
                    <a:pt x="4620517" y="2520426"/>
                    <a:pt x="4619113" y="2520426"/>
                  </a:cubicBezTo>
                  <a:lnTo>
                    <a:pt x="5291" y="2520426"/>
                  </a:lnTo>
                  <a:cubicBezTo>
                    <a:pt x="3888" y="2520426"/>
                    <a:pt x="2542" y="2519869"/>
                    <a:pt x="1550" y="2518877"/>
                  </a:cubicBezTo>
                  <a:cubicBezTo>
                    <a:pt x="557" y="2517884"/>
                    <a:pt x="0" y="2516539"/>
                    <a:pt x="0" y="2515135"/>
                  </a:cubicBezTo>
                  <a:lnTo>
                    <a:pt x="0" y="5291"/>
                  </a:lnTo>
                  <a:cubicBezTo>
                    <a:pt x="0" y="3888"/>
                    <a:pt x="557" y="2542"/>
                    <a:pt x="1550" y="1550"/>
                  </a:cubicBezTo>
                  <a:cubicBezTo>
                    <a:pt x="2542" y="557"/>
                    <a:pt x="3888" y="0"/>
                    <a:pt x="5291" y="0"/>
                  </a:cubicBezTo>
                  <a:close/>
                </a:path>
              </a:pathLst>
            </a:custGeom>
            <a:solidFill>
              <a:srgbClr val="F0F0F0">
                <a:alpha val="95686"/>
              </a:srgbClr>
            </a:solidFill>
            <a:ln w="38100" cap="sq">
              <a:solidFill>
                <a:srgbClr val="174973">
                  <a:alpha val="95686"/>
                </a:srgbClr>
              </a:solidFill>
              <a:prstDash val="solid"/>
              <a:miter/>
            </a:ln>
          </p:spPr>
        </p:sp>
        <p:sp>
          <p:nvSpPr>
            <p:cNvPr name="TextBox 5" id="5"/>
            <p:cNvSpPr txBox="true"/>
            <p:nvPr/>
          </p:nvSpPr>
          <p:spPr>
            <a:xfrm>
              <a:off x="0" y="28575"/>
              <a:ext cx="4624405" cy="2491851"/>
            </a:xfrm>
            <a:prstGeom prst="rect">
              <a:avLst/>
            </a:prstGeom>
          </p:spPr>
          <p:txBody>
            <a:bodyPr anchor="ctr" rtlCol="false" tIns="50800" lIns="50800" bIns="50800" rIns="50800"/>
            <a:lstStyle/>
            <a:p>
              <a:pPr algn="ctr">
                <a:lnSpc>
                  <a:spcPts val="2600"/>
                </a:lnSpc>
              </a:pPr>
            </a:p>
          </p:txBody>
        </p:sp>
      </p:grpSp>
      <p:sp>
        <p:nvSpPr>
          <p:cNvPr name="TextBox 6" id="6"/>
          <p:cNvSpPr txBox="true"/>
          <p:nvPr/>
        </p:nvSpPr>
        <p:spPr>
          <a:xfrm rot="0">
            <a:off x="1028700" y="2983272"/>
            <a:ext cx="6234179" cy="4789170"/>
          </a:xfrm>
          <a:prstGeom prst="rect">
            <a:avLst/>
          </a:prstGeom>
        </p:spPr>
        <p:txBody>
          <a:bodyPr anchor="t" rtlCol="false" tIns="0" lIns="0" bIns="0" rIns="0">
            <a:spAutoFit/>
          </a:bodyPr>
          <a:lstStyle/>
          <a:p>
            <a:pPr algn="l">
              <a:lnSpc>
                <a:spcPts val="6240"/>
              </a:lnSpc>
            </a:pPr>
            <a:r>
              <a:rPr lang="en-US" sz="6000" b="true">
                <a:solidFill>
                  <a:srgbClr val="174973"/>
                </a:solidFill>
                <a:latin typeface="Roboto Bold"/>
                <a:ea typeface="Roboto Bold"/>
                <a:cs typeface="Roboto Bold"/>
                <a:sym typeface="Roboto Bold"/>
              </a:rPr>
              <a:t>Backlog Del producto - Épica 01 Registro de usuario y autenticación del usuario</a:t>
            </a:r>
          </a:p>
        </p:txBody>
      </p:sp>
      <p:sp>
        <p:nvSpPr>
          <p:cNvPr name="AutoShape 7" id="7"/>
          <p:cNvSpPr/>
          <p:nvPr/>
        </p:nvSpPr>
        <p:spPr>
          <a:xfrm flipV="true">
            <a:off x="7856518" y="403003"/>
            <a:ext cx="0" cy="9480995"/>
          </a:xfrm>
          <a:prstGeom prst="line">
            <a:avLst/>
          </a:prstGeom>
          <a:ln cap="flat" w="28575">
            <a:solidFill>
              <a:srgbClr val="174973"/>
            </a:solidFill>
            <a:prstDash val="solid"/>
            <a:headEnd type="none" len="sm" w="sm"/>
            <a:tailEnd type="none" len="sm" w="sm"/>
          </a:ln>
        </p:spPr>
      </p:sp>
      <p:sp>
        <p:nvSpPr>
          <p:cNvPr name="TextBox 8" id="8"/>
          <p:cNvSpPr txBox="true"/>
          <p:nvPr/>
        </p:nvSpPr>
        <p:spPr>
          <a:xfrm rot="0">
            <a:off x="8225234" y="1364064"/>
            <a:ext cx="9240087" cy="7894236"/>
          </a:xfrm>
          <a:prstGeom prst="rect">
            <a:avLst/>
          </a:prstGeom>
        </p:spPr>
        <p:txBody>
          <a:bodyPr anchor="t" rtlCol="false" tIns="0" lIns="0" bIns="0" rIns="0">
            <a:spAutoFit/>
          </a:bodyPr>
          <a:lstStyle/>
          <a:p>
            <a:pPr algn="just">
              <a:lnSpc>
                <a:spcPts val="4274"/>
              </a:lnSpc>
            </a:pPr>
          </a:p>
          <a:p>
            <a:pPr algn="just" marL="508114" indent="-254057" lvl="1">
              <a:lnSpc>
                <a:spcPts val="3294"/>
              </a:lnSpc>
              <a:buFont typeface="Arial"/>
              <a:buChar char="•"/>
            </a:pPr>
            <a:r>
              <a:rPr lang="en-US" b="true" sz="2353" spc="141">
                <a:solidFill>
                  <a:srgbClr val="174973"/>
                </a:solidFill>
                <a:latin typeface="Inter Bold"/>
                <a:ea typeface="Inter Bold"/>
                <a:cs typeface="Inter Bold"/>
                <a:sym typeface="Inter Bold"/>
              </a:rPr>
              <a:t>Hi</a:t>
            </a:r>
            <a:r>
              <a:rPr lang="en-US" b="true" sz="2353" spc="141">
                <a:solidFill>
                  <a:srgbClr val="174973"/>
                </a:solidFill>
                <a:latin typeface="Inter Bold"/>
                <a:ea typeface="Inter Bold"/>
                <a:cs typeface="Inter Bold"/>
                <a:sym typeface="Inter Bold"/>
              </a:rPr>
              <a:t>storia de Usuario 1.1: Reg</a:t>
            </a:r>
            <a:r>
              <a:rPr lang="en-US" b="true" sz="2353" spc="141">
                <a:solidFill>
                  <a:srgbClr val="174973"/>
                </a:solidFill>
                <a:latin typeface="Inter Bold"/>
                <a:ea typeface="Inter Bold"/>
                <a:cs typeface="Inter Bold"/>
                <a:sym typeface="Inter Bold"/>
              </a:rPr>
              <a:t>istro de usuario</a:t>
            </a:r>
          </a:p>
          <a:p>
            <a:pPr algn="just">
              <a:lnSpc>
                <a:spcPts val="3294"/>
              </a:lnSpc>
            </a:pPr>
            <a:r>
              <a:rPr lang="en-US" b="true" sz="2353" spc="141">
                <a:solidFill>
                  <a:srgbClr val="174973"/>
                </a:solidFill>
                <a:latin typeface="Inter Medium"/>
                <a:ea typeface="Inter Medium"/>
                <a:cs typeface="Inter Medium"/>
                <a:sym typeface="Inter Medium"/>
              </a:rPr>
              <a:t>Como usuario, quiero registrarme en la aplicación, para almacenar mis datos y preferencias.</a:t>
            </a:r>
          </a:p>
          <a:p>
            <a:pPr algn="just">
              <a:lnSpc>
                <a:spcPts val="3294"/>
              </a:lnSpc>
            </a:pPr>
            <a:r>
              <a:rPr lang="en-US" b="true" sz="2353" spc="141">
                <a:solidFill>
                  <a:srgbClr val="174973"/>
                </a:solidFill>
                <a:latin typeface="Inter Bold"/>
                <a:ea typeface="Inter Bold"/>
                <a:cs typeface="Inter Bold"/>
                <a:sym typeface="Inter Bold"/>
              </a:rPr>
              <a:t>Criterios de Aceptación</a:t>
            </a:r>
            <a:r>
              <a:rPr lang="en-US" b="true" sz="2353" spc="141">
                <a:solidFill>
                  <a:srgbClr val="174973"/>
                </a:solidFill>
                <a:latin typeface="Inter Medium"/>
                <a:ea typeface="Inter Medium"/>
                <a:cs typeface="Inter Medium"/>
                <a:sym typeface="Inter Medium"/>
              </a:rPr>
              <a:t>:</a:t>
            </a:r>
          </a:p>
          <a:p>
            <a:pPr algn="just" marL="508114" indent="-254057" lvl="1">
              <a:lnSpc>
                <a:spcPts val="3294"/>
              </a:lnSpc>
              <a:buFont typeface="Arial"/>
              <a:buChar char="•"/>
            </a:pPr>
            <a:r>
              <a:rPr lang="en-US" b="true" sz="2353" spc="141">
                <a:solidFill>
                  <a:srgbClr val="174973"/>
                </a:solidFill>
                <a:latin typeface="Inter Medium"/>
                <a:ea typeface="Inter Medium"/>
                <a:cs typeface="Inter Medium"/>
                <a:sym typeface="Inter Medium"/>
              </a:rPr>
              <a:t>El usuario puede registrarse con su correo electrónico y contraseña. </a:t>
            </a:r>
          </a:p>
          <a:p>
            <a:pPr algn="just" marL="508114" indent="-254057" lvl="1">
              <a:lnSpc>
                <a:spcPts val="3294"/>
              </a:lnSpc>
              <a:buFont typeface="Arial"/>
              <a:buChar char="•"/>
            </a:pPr>
            <a:r>
              <a:rPr lang="en-US" b="true" sz="2353" spc="141">
                <a:solidFill>
                  <a:srgbClr val="174973"/>
                </a:solidFill>
                <a:latin typeface="Inter Medium"/>
                <a:ea typeface="Inter Medium"/>
                <a:cs typeface="Inter Medium"/>
                <a:sym typeface="Inter Medium"/>
              </a:rPr>
              <a:t>El r</a:t>
            </a:r>
            <a:r>
              <a:rPr lang="en-US" b="true" sz="2353" spc="141">
                <a:solidFill>
                  <a:srgbClr val="174973"/>
                </a:solidFill>
                <a:latin typeface="Inter Medium"/>
                <a:ea typeface="Inter Medium"/>
                <a:cs typeface="Inter Medium"/>
                <a:sym typeface="Inter Medium"/>
              </a:rPr>
              <a:t>egistro funciona sin conexión a Internet.</a:t>
            </a:r>
          </a:p>
          <a:p>
            <a:pPr algn="just" marL="508114" indent="-254057" lvl="1">
              <a:lnSpc>
                <a:spcPts val="3294"/>
              </a:lnSpc>
              <a:buFont typeface="Arial"/>
              <a:buChar char="•"/>
            </a:pPr>
            <a:r>
              <a:rPr lang="en-US" b="true" sz="2353" spc="141">
                <a:solidFill>
                  <a:srgbClr val="174973"/>
                </a:solidFill>
                <a:latin typeface="Inter Medium"/>
                <a:ea typeface="Inter Medium"/>
                <a:cs typeface="Inter Medium"/>
                <a:sym typeface="Inter Medium"/>
              </a:rPr>
              <a:t>Se valida la información ingresada al momento de registrarse.</a:t>
            </a:r>
          </a:p>
          <a:p>
            <a:pPr algn="just" marL="508114" indent="-254057" lvl="1">
              <a:lnSpc>
                <a:spcPts val="3294"/>
              </a:lnSpc>
              <a:buFont typeface="Arial"/>
              <a:buChar char="•"/>
            </a:pPr>
            <a:r>
              <a:rPr lang="en-US" b="true" sz="2353" spc="141">
                <a:solidFill>
                  <a:srgbClr val="174973"/>
                </a:solidFill>
                <a:latin typeface="Inter Medium"/>
                <a:ea typeface="Inter Medium"/>
                <a:cs typeface="Inter Medium"/>
                <a:sym typeface="Inter Medium"/>
              </a:rPr>
              <a:t>Estimación: 5 puntos</a:t>
            </a:r>
          </a:p>
          <a:p>
            <a:pPr algn="just">
              <a:lnSpc>
                <a:spcPts val="3294"/>
              </a:lnSpc>
            </a:pPr>
            <a:r>
              <a:rPr lang="en-US" b="true" sz="2353" spc="141">
                <a:solidFill>
                  <a:srgbClr val="174973"/>
                </a:solidFill>
                <a:latin typeface="Inter Bold"/>
                <a:ea typeface="Inter Bold"/>
                <a:cs typeface="Inter Bold"/>
                <a:sym typeface="Inter Bold"/>
              </a:rPr>
              <a:t>Definición de "Hecho":</a:t>
            </a:r>
          </a:p>
          <a:p>
            <a:pPr algn="just" marL="508114" indent="-254057" lvl="1">
              <a:lnSpc>
                <a:spcPts val="3294"/>
              </a:lnSpc>
              <a:buFont typeface="Arial"/>
              <a:buChar char="•"/>
            </a:pPr>
            <a:r>
              <a:rPr lang="en-US" b="true" sz="2353" spc="141">
                <a:solidFill>
                  <a:srgbClr val="174973"/>
                </a:solidFill>
                <a:latin typeface="Inter Medium"/>
                <a:ea typeface="Inter Medium"/>
                <a:cs typeface="Inter Medium"/>
                <a:sym typeface="Inter Medium"/>
              </a:rPr>
              <a:t>·La funcionalidad ha sido implementada y probada.</a:t>
            </a:r>
          </a:p>
          <a:p>
            <a:pPr algn="just" marL="508114" indent="-254057" lvl="1">
              <a:lnSpc>
                <a:spcPts val="3294"/>
              </a:lnSpc>
              <a:buFont typeface="Arial"/>
              <a:buChar char="•"/>
            </a:pPr>
            <a:r>
              <a:rPr lang="en-US" b="true" sz="2353" spc="141">
                <a:solidFill>
                  <a:srgbClr val="174973"/>
                </a:solidFill>
                <a:latin typeface="Inter Medium"/>
                <a:ea typeface="Inter Medium"/>
                <a:cs typeface="Inter Medium"/>
                <a:sym typeface="Inter Medium"/>
              </a:rPr>
              <a:t>·El usuario puede registrarse sin errores y sus datos se almacenan correctamente.</a:t>
            </a:r>
          </a:p>
          <a:p>
            <a:pPr algn="just" marL="508114" indent="-254057" lvl="1">
              <a:lnSpc>
                <a:spcPts val="3294"/>
              </a:lnSpc>
              <a:buFont typeface="Arial"/>
              <a:buChar char="•"/>
            </a:pPr>
            <a:r>
              <a:rPr lang="en-US" b="true" sz="2353" spc="141">
                <a:solidFill>
                  <a:srgbClr val="174973"/>
                </a:solidFill>
                <a:latin typeface="Inter Medium"/>
                <a:ea typeface="Inter Medium"/>
                <a:cs typeface="Inter Medium"/>
                <a:sym typeface="Inter Medium"/>
              </a:rPr>
              <a:t>·Se ha actualizado la documentación.</a:t>
            </a:r>
          </a:p>
          <a:p>
            <a:pPr algn="just">
              <a:lnSpc>
                <a:spcPts val="3294"/>
              </a:lnSpc>
            </a:pPr>
          </a:p>
          <a:p>
            <a:pPr algn="just">
              <a:lnSpc>
                <a:spcPts val="3294"/>
              </a:lnSpc>
            </a:pPr>
          </a:p>
          <a:p>
            <a:pPr algn="just" marL="0" indent="0" lvl="0">
              <a:lnSpc>
                <a:spcPts val="3294"/>
              </a:lnSpc>
            </a:pPr>
          </a:p>
        </p:txBody>
      </p:sp>
      <p:grpSp>
        <p:nvGrpSpPr>
          <p:cNvPr name="Group 9" id="9"/>
          <p:cNvGrpSpPr/>
          <p:nvPr/>
        </p:nvGrpSpPr>
        <p:grpSpPr>
          <a:xfrm rot="0">
            <a:off x="7684586" y="4365753"/>
            <a:ext cx="378723" cy="378723"/>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ECCDC"/>
            </a:solidFill>
            <a:ln w="28575" cap="sq">
              <a:solidFill>
                <a:srgbClr val="174973"/>
              </a:solidFill>
              <a:prstDash val="solid"/>
              <a:miter/>
            </a:ln>
          </p:spPr>
        </p:sp>
        <p:sp>
          <p:nvSpPr>
            <p:cNvPr name="TextBox 11" id="11"/>
            <p:cNvSpPr txBox="true"/>
            <p:nvPr/>
          </p:nvSpPr>
          <p:spPr>
            <a:xfrm>
              <a:off x="76200" y="47625"/>
              <a:ext cx="660400" cy="688975"/>
            </a:xfrm>
            <a:prstGeom prst="rect">
              <a:avLst/>
            </a:prstGeom>
          </p:spPr>
          <p:txBody>
            <a:bodyPr anchor="ctr" rtlCol="false" tIns="50800" lIns="50800" bIns="50800" rIns="50800"/>
            <a:lstStyle/>
            <a:p>
              <a:pPr algn="ctr">
                <a:lnSpc>
                  <a:spcPts val="1960"/>
                </a:lnSpc>
              </a:pPr>
            </a:p>
          </p:txBody>
        </p:sp>
      </p:grpSp>
      <p:grpSp>
        <p:nvGrpSpPr>
          <p:cNvPr name="Group 12" id="12"/>
          <p:cNvGrpSpPr/>
          <p:nvPr/>
        </p:nvGrpSpPr>
        <p:grpSpPr>
          <a:xfrm rot="0">
            <a:off x="7684586" y="6916154"/>
            <a:ext cx="378723" cy="378723"/>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ECCDC"/>
            </a:solidFill>
            <a:ln w="28575" cap="sq">
              <a:solidFill>
                <a:srgbClr val="174973"/>
              </a:solidFill>
              <a:prstDash val="solid"/>
              <a:miter/>
            </a:ln>
          </p:spPr>
        </p:sp>
        <p:sp>
          <p:nvSpPr>
            <p:cNvPr name="TextBox 14" id="14"/>
            <p:cNvSpPr txBox="true"/>
            <p:nvPr/>
          </p:nvSpPr>
          <p:spPr>
            <a:xfrm>
              <a:off x="76200" y="47625"/>
              <a:ext cx="660400" cy="688975"/>
            </a:xfrm>
            <a:prstGeom prst="rect">
              <a:avLst/>
            </a:prstGeom>
          </p:spPr>
          <p:txBody>
            <a:bodyPr anchor="ctr" rtlCol="false" tIns="50800" lIns="50800" bIns="50800" rIns="50800"/>
            <a:lstStyle/>
            <a:p>
              <a:pPr algn="ctr">
                <a:lnSpc>
                  <a:spcPts val="1960"/>
                </a:lnSpc>
              </a:pPr>
            </a:p>
          </p:txBody>
        </p:sp>
      </p:grpSp>
      <p:grpSp>
        <p:nvGrpSpPr>
          <p:cNvPr name="Group 15" id="15"/>
          <p:cNvGrpSpPr/>
          <p:nvPr/>
        </p:nvGrpSpPr>
        <p:grpSpPr>
          <a:xfrm rot="0">
            <a:off x="7667157" y="1819038"/>
            <a:ext cx="378723" cy="378723"/>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ECCDC"/>
            </a:solidFill>
            <a:ln w="28575" cap="sq">
              <a:solidFill>
                <a:srgbClr val="174973"/>
              </a:solidFill>
              <a:prstDash val="solid"/>
              <a:miter/>
            </a:ln>
          </p:spPr>
        </p:sp>
        <p:sp>
          <p:nvSpPr>
            <p:cNvPr name="TextBox 17" id="17"/>
            <p:cNvSpPr txBox="true"/>
            <p:nvPr/>
          </p:nvSpPr>
          <p:spPr>
            <a:xfrm>
              <a:off x="76200" y="47625"/>
              <a:ext cx="660400" cy="688975"/>
            </a:xfrm>
            <a:prstGeom prst="rect">
              <a:avLst/>
            </a:prstGeom>
          </p:spPr>
          <p:txBody>
            <a:bodyPr anchor="ctr" rtlCol="false" tIns="50800" lIns="50800" bIns="50800" rIns="50800"/>
            <a:lstStyle/>
            <a:p>
              <a:pPr algn="ctr">
                <a:lnSpc>
                  <a:spcPts val="1960"/>
                </a:lnSpc>
              </a:pPr>
            </a:p>
          </p:txBody>
        </p:sp>
      </p:gr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364857" y="358628"/>
            <a:ext cx="17558286" cy="9569744"/>
            <a:chOff x="0" y="0"/>
            <a:chExt cx="4624405" cy="2520426"/>
          </a:xfrm>
        </p:grpSpPr>
        <p:sp>
          <p:nvSpPr>
            <p:cNvPr name="Freeform 4" id="4"/>
            <p:cNvSpPr/>
            <p:nvPr/>
          </p:nvSpPr>
          <p:spPr>
            <a:xfrm flipH="false" flipV="false" rot="0">
              <a:off x="0" y="0"/>
              <a:ext cx="4624405" cy="2520426"/>
            </a:xfrm>
            <a:custGeom>
              <a:avLst/>
              <a:gdLst/>
              <a:ahLst/>
              <a:cxnLst/>
              <a:rect r="r" b="b" t="t" l="l"/>
              <a:pathLst>
                <a:path h="2520426" w="4624405">
                  <a:moveTo>
                    <a:pt x="5291" y="0"/>
                  </a:moveTo>
                  <a:lnTo>
                    <a:pt x="4619113" y="0"/>
                  </a:lnTo>
                  <a:cubicBezTo>
                    <a:pt x="4622036" y="0"/>
                    <a:pt x="4624405" y="2369"/>
                    <a:pt x="4624405" y="5291"/>
                  </a:cubicBezTo>
                  <a:lnTo>
                    <a:pt x="4624405" y="2515135"/>
                  </a:lnTo>
                  <a:cubicBezTo>
                    <a:pt x="4624405" y="2516539"/>
                    <a:pt x="4623847" y="2517884"/>
                    <a:pt x="4622855" y="2518877"/>
                  </a:cubicBezTo>
                  <a:cubicBezTo>
                    <a:pt x="4621862" y="2519869"/>
                    <a:pt x="4620517" y="2520426"/>
                    <a:pt x="4619113" y="2520426"/>
                  </a:cubicBezTo>
                  <a:lnTo>
                    <a:pt x="5291" y="2520426"/>
                  </a:lnTo>
                  <a:cubicBezTo>
                    <a:pt x="3888" y="2520426"/>
                    <a:pt x="2542" y="2519869"/>
                    <a:pt x="1550" y="2518877"/>
                  </a:cubicBezTo>
                  <a:cubicBezTo>
                    <a:pt x="557" y="2517884"/>
                    <a:pt x="0" y="2516539"/>
                    <a:pt x="0" y="2515135"/>
                  </a:cubicBezTo>
                  <a:lnTo>
                    <a:pt x="0" y="5291"/>
                  </a:lnTo>
                  <a:cubicBezTo>
                    <a:pt x="0" y="3888"/>
                    <a:pt x="557" y="2542"/>
                    <a:pt x="1550" y="1550"/>
                  </a:cubicBezTo>
                  <a:cubicBezTo>
                    <a:pt x="2542" y="557"/>
                    <a:pt x="3888" y="0"/>
                    <a:pt x="5291" y="0"/>
                  </a:cubicBezTo>
                  <a:close/>
                </a:path>
              </a:pathLst>
            </a:custGeom>
            <a:solidFill>
              <a:srgbClr val="F0F0F0">
                <a:alpha val="95686"/>
              </a:srgbClr>
            </a:solidFill>
            <a:ln w="38100" cap="sq">
              <a:solidFill>
                <a:srgbClr val="174973">
                  <a:alpha val="95686"/>
                </a:srgbClr>
              </a:solidFill>
              <a:prstDash val="solid"/>
              <a:miter/>
            </a:ln>
          </p:spPr>
        </p:sp>
        <p:sp>
          <p:nvSpPr>
            <p:cNvPr name="TextBox 5" id="5"/>
            <p:cNvSpPr txBox="true"/>
            <p:nvPr/>
          </p:nvSpPr>
          <p:spPr>
            <a:xfrm>
              <a:off x="0" y="28575"/>
              <a:ext cx="4624405" cy="2491851"/>
            </a:xfrm>
            <a:prstGeom prst="rect">
              <a:avLst/>
            </a:prstGeom>
          </p:spPr>
          <p:txBody>
            <a:bodyPr anchor="ctr" rtlCol="false" tIns="50800" lIns="50800" bIns="50800" rIns="50800"/>
            <a:lstStyle/>
            <a:p>
              <a:pPr algn="ctr">
                <a:lnSpc>
                  <a:spcPts val="2600"/>
                </a:lnSpc>
              </a:pPr>
            </a:p>
          </p:txBody>
        </p:sp>
      </p:grpSp>
      <p:sp>
        <p:nvSpPr>
          <p:cNvPr name="TextBox 6" id="6"/>
          <p:cNvSpPr txBox="true"/>
          <p:nvPr/>
        </p:nvSpPr>
        <p:spPr>
          <a:xfrm rot="0">
            <a:off x="1028700" y="2787015"/>
            <a:ext cx="6234179" cy="4789170"/>
          </a:xfrm>
          <a:prstGeom prst="rect">
            <a:avLst/>
          </a:prstGeom>
        </p:spPr>
        <p:txBody>
          <a:bodyPr anchor="t" rtlCol="false" tIns="0" lIns="0" bIns="0" rIns="0">
            <a:spAutoFit/>
          </a:bodyPr>
          <a:lstStyle/>
          <a:p>
            <a:pPr algn="l">
              <a:lnSpc>
                <a:spcPts val="6240"/>
              </a:lnSpc>
            </a:pPr>
            <a:r>
              <a:rPr lang="en-US" sz="6000" b="true">
                <a:solidFill>
                  <a:srgbClr val="174973"/>
                </a:solidFill>
                <a:latin typeface="Roboto Bold"/>
                <a:ea typeface="Roboto Bold"/>
                <a:cs typeface="Roboto Bold"/>
                <a:sym typeface="Roboto Bold"/>
              </a:rPr>
              <a:t>Backlog Del producto - Épica 01 Registro de usuario y autenticación del usuario</a:t>
            </a:r>
          </a:p>
        </p:txBody>
      </p:sp>
      <p:sp>
        <p:nvSpPr>
          <p:cNvPr name="AutoShape 7" id="7"/>
          <p:cNvSpPr/>
          <p:nvPr/>
        </p:nvSpPr>
        <p:spPr>
          <a:xfrm flipV="true">
            <a:off x="7856518" y="403003"/>
            <a:ext cx="0" cy="9480995"/>
          </a:xfrm>
          <a:prstGeom prst="line">
            <a:avLst/>
          </a:prstGeom>
          <a:ln cap="flat" w="28575">
            <a:solidFill>
              <a:srgbClr val="174973"/>
            </a:solidFill>
            <a:prstDash val="solid"/>
            <a:headEnd type="none" len="sm" w="sm"/>
            <a:tailEnd type="none" len="sm" w="sm"/>
          </a:ln>
        </p:spPr>
      </p:sp>
      <p:sp>
        <p:nvSpPr>
          <p:cNvPr name="TextBox 8" id="8"/>
          <p:cNvSpPr txBox="true"/>
          <p:nvPr/>
        </p:nvSpPr>
        <p:spPr>
          <a:xfrm rot="0">
            <a:off x="8225234" y="1364064"/>
            <a:ext cx="9240087" cy="8303811"/>
          </a:xfrm>
          <a:prstGeom prst="rect">
            <a:avLst/>
          </a:prstGeom>
        </p:spPr>
        <p:txBody>
          <a:bodyPr anchor="t" rtlCol="false" tIns="0" lIns="0" bIns="0" rIns="0">
            <a:spAutoFit/>
          </a:bodyPr>
          <a:lstStyle/>
          <a:p>
            <a:pPr algn="just">
              <a:lnSpc>
                <a:spcPts val="4274"/>
              </a:lnSpc>
            </a:pPr>
          </a:p>
          <a:p>
            <a:pPr algn="just" marL="508114" indent="-254057" lvl="1">
              <a:lnSpc>
                <a:spcPts val="3294"/>
              </a:lnSpc>
              <a:buFont typeface="Arial"/>
              <a:buChar char="•"/>
            </a:pPr>
            <a:r>
              <a:rPr lang="en-US" b="true" sz="2353" spc="141">
                <a:solidFill>
                  <a:srgbClr val="174973"/>
                </a:solidFill>
                <a:latin typeface="Inter Bold"/>
                <a:ea typeface="Inter Bold"/>
                <a:cs typeface="Inter Bold"/>
                <a:sym typeface="Inter Bold"/>
              </a:rPr>
              <a:t>Hi</a:t>
            </a:r>
            <a:r>
              <a:rPr lang="en-US" b="true" sz="2353" spc="141">
                <a:solidFill>
                  <a:srgbClr val="174973"/>
                </a:solidFill>
                <a:latin typeface="Inter Bold"/>
                <a:ea typeface="Inter Bold"/>
                <a:cs typeface="Inter Bold"/>
                <a:sym typeface="Inter Bold"/>
              </a:rPr>
              <a:t>storia de Usuario 1.2: Inic</a:t>
            </a:r>
            <a:r>
              <a:rPr lang="en-US" b="true" sz="2353" spc="141">
                <a:solidFill>
                  <a:srgbClr val="174973"/>
                </a:solidFill>
                <a:latin typeface="Inter Bold"/>
                <a:ea typeface="Inter Bold"/>
                <a:cs typeface="Inter Bold"/>
                <a:sym typeface="Inter Bold"/>
              </a:rPr>
              <a:t>iar sesión</a:t>
            </a:r>
          </a:p>
          <a:p>
            <a:pPr algn="just">
              <a:lnSpc>
                <a:spcPts val="3294"/>
              </a:lnSpc>
            </a:pPr>
            <a:r>
              <a:rPr lang="en-US" b="true" sz="2353" spc="141">
                <a:solidFill>
                  <a:srgbClr val="174973"/>
                </a:solidFill>
                <a:latin typeface="Inter Medium"/>
                <a:ea typeface="Inter Medium"/>
                <a:cs typeface="Inter Medium"/>
                <a:sym typeface="Inter Medium"/>
              </a:rPr>
              <a:t>Como usuario, quiero iniciar sesión en la aplicación, para acceder a mis datos y configuraciones.</a:t>
            </a:r>
          </a:p>
          <a:p>
            <a:pPr algn="just">
              <a:lnSpc>
                <a:spcPts val="3294"/>
              </a:lnSpc>
            </a:pPr>
            <a:r>
              <a:rPr lang="en-US" b="true" sz="2353" spc="141">
                <a:solidFill>
                  <a:srgbClr val="174973"/>
                </a:solidFill>
                <a:latin typeface="Inter Bold"/>
                <a:ea typeface="Inter Bold"/>
                <a:cs typeface="Inter Bold"/>
                <a:sym typeface="Inter Bold"/>
              </a:rPr>
              <a:t>Criterios de Aceptación</a:t>
            </a:r>
            <a:r>
              <a:rPr lang="en-US" b="true" sz="2353" spc="141">
                <a:solidFill>
                  <a:srgbClr val="174973"/>
                </a:solidFill>
                <a:latin typeface="Inter Medium"/>
                <a:ea typeface="Inter Medium"/>
                <a:cs typeface="Inter Medium"/>
                <a:sym typeface="Inter Medium"/>
              </a:rPr>
              <a:t>:</a:t>
            </a:r>
          </a:p>
          <a:p>
            <a:pPr algn="just" marL="508114" indent="-254057" lvl="1">
              <a:lnSpc>
                <a:spcPts val="3294"/>
              </a:lnSpc>
              <a:buFont typeface="Arial"/>
              <a:buChar char="•"/>
            </a:pPr>
            <a:r>
              <a:rPr lang="en-US" b="true" sz="2353" spc="141">
                <a:solidFill>
                  <a:srgbClr val="174973"/>
                </a:solidFill>
                <a:latin typeface="Inter Medium"/>
                <a:ea typeface="Inter Medium"/>
                <a:cs typeface="Inter Medium"/>
                <a:sym typeface="Inter Medium"/>
              </a:rPr>
              <a:t>El usuario puede iniciar sesión con su correo electrónico y contraseña. </a:t>
            </a:r>
          </a:p>
          <a:p>
            <a:pPr algn="just" marL="508114" indent="-254057" lvl="1">
              <a:lnSpc>
                <a:spcPts val="3294"/>
              </a:lnSpc>
              <a:buFont typeface="Arial"/>
              <a:buChar char="•"/>
            </a:pPr>
            <a:r>
              <a:rPr lang="en-US" b="true" sz="2353" spc="141">
                <a:solidFill>
                  <a:srgbClr val="174973"/>
                </a:solidFill>
                <a:latin typeface="Inter Medium"/>
                <a:ea typeface="Inter Medium"/>
                <a:cs typeface="Inter Medium"/>
                <a:sym typeface="Inter Medium"/>
              </a:rPr>
              <a:t>Si </a:t>
            </a:r>
            <a:r>
              <a:rPr lang="en-US" b="true" sz="2353" spc="141">
                <a:solidFill>
                  <a:srgbClr val="174973"/>
                </a:solidFill>
                <a:latin typeface="Inter Medium"/>
                <a:ea typeface="Inter Medium"/>
                <a:cs typeface="Inter Medium"/>
                <a:sym typeface="Inter Medium"/>
              </a:rPr>
              <a:t>el usuario ya inició sesión previamente, será dirigido directamente al menú.</a:t>
            </a:r>
          </a:p>
          <a:p>
            <a:pPr algn="just" marL="508114" indent="-254057" lvl="1">
              <a:lnSpc>
                <a:spcPts val="3294"/>
              </a:lnSpc>
              <a:buFont typeface="Arial"/>
              <a:buChar char="•"/>
            </a:pPr>
            <a:r>
              <a:rPr lang="en-US" b="true" sz="2353" spc="141">
                <a:solidFill>
                  <a:srgbClr val="174973"/>
                </a:solidFill>
                <a:latin typeface="Inter Medium"/>
                <a:ea typeface="Inter Medium"/>
                <a:cs typeface="Inter Medium"/>
                <a:sym typeface="Inter Medium"/>
              </a:rPr>
              <a:t>Se muestra un mensaje de error si las credenciales son incorrectas.</a:t>
            </a:r>
          </a:p>
          <a:p>
            <a:pPr algn="just" marL="508114" indent="-254057" lvl="1">
              <a:lnSpc>
                <a:spcPts val="3294"/>
              </a:lnSpc>
              <a:buFont typeface="Arial"/>
              <a:buChar char="•"/>
            </a:pPr>
            <a:r>
              <a:rPr lang="en-US" b="true" sz="2353" spc="141">
                <a:solidFill>
                  <a:srgbClr val="174973"/>
                </a:solidFill>
                <a:latin typeface="Inter Medium"/>
                <a:ea typeface="Inter Medium"/>
                <a:cs typeface="Inter Medium"/>
                <a:sym typeface="Inter Medium"/>
              </a:rPr>
              <a:t>Estimación: 5 puntos</a:t>
            </a:r>
          </a:p>
          <a:p>
            <a:pPr algn="just">
              <a:lnSpc>
                <a:spcPts val="3294"/>
              </a:lnSpc>
            </a:pPr>
            <a:r>
              <a:rPr lang="en-US" b="true" sz="2353" spc="141">
                <a:solidFill>
                  <a:srgbClr val="174973"/>
                </a:solidFill>
                <a:latin typeface="Inter Bold"/>
                <a:ea typeface="Inter Bold"/>
                <a:cs typeface="Inter Bold"/>
                <a:sym typeface="Inter Bold"/>
              </a:rPr>
              <a:t>Definición de "Hecho":</a:t>
            </a:r>
          </a:p>
          <a:p>
            <a:pPr algn="just" marL="508114" indent="-254057" lvl="1">
              <a:lnSpc>
                <a:spcPts val="3294"/>
              </a:lnSpc>
              <a:buFont typeface="Arial"/>
              <a:buChar char="•"/>
            </a:pPr>
            <a:r>
              <a:rPr lang="en-US" b="true" sz="2353" spc="141">
                <a:solidFill>
                  <a:srgbClr val="174973"/>
                </a:solidFill>
                <a:latin typeface="Inter Medium"/>
                <a:ea typeface="Inter Medium"/>
                <a:cs typeface="Inter Medium"/>
                <a:sym typeface="Inter Medium"/>
              </a:rPr>
              <a:t>La funcionalidad ha sido implementada y probada.</a:t>
            </a:r>
          </a:p>
          <a:p>
            <a:pPr algn="just" marL="508114" indent="-254057" lvl="1">
              <a:lnSpc>
                <a:spcPts val="3294"/>
              </a:lnSpc>
              <a:buFont typeface="Arial"/>
              <a:buChar char="•"/>
            </a:pPr>
            <a:r>
              <a:rPr lang="en-US" b="true" sz="2353" spc="141">
                <a:solidFill>
                  <a:srgbClr val="174973"/>
                </a:solidFill>
                <a:latin typeface="Inter Medium"/>
                <a:ea typeface="Inter Medium"/>
                <a:cs typeface="Inter Medium"/>
                <a:sym typeface="Inter Medium"/>
              </a:rPr>
              <a:t>La autenticación funciona correctamente sin conexión.</a:t>
            </a:r>
          </a:p>
          <a:p>
            <a:pPr algn="just" marL="508114" indent="-254057" lvl="1">
              <a:lnSpc>
                <a:spcPts val="3294"/>
              </a:lnSpc>
              <a:buFont typeface="Arial"/>
              <a:buChar char="•"/>
            </a:pPr>
            <a:r>
              <a:rPr lang="en-US" b="true" sz="2353" spc="141">
                <a:solidFill>
                  <a:srgbClr val="174973"/>
                </a:solidFill>
                <a:latin typeface="Inter Medium"/>
                <a:ea typeface="Inter Medium"/>
                <a:cs typeface="Inter Medium"/>
                <a:sym typeface="Inter Medium"/>
              </a:rPr>
              <a:t>Compatible con Android 8.0 o superior.</a:t>
            </a:r>
          </a:p>
          <a:p>
            <a:pPr algn="just">
              <a:lnSpc>
                <a:spcPts val="3294"/>
              </a:lnSpc>
            </a:pPr>
          </a:p>
          <a:p>
            <a:pPr algn="just">
              <a:lnSpc>
                <a:spcPts val="3294"/>
              </a:lnSpc>
            </a:pPr>
          </a:p>
          <a:p>
            <a:pPr algn="just" marL="0" indent="0" lvl="0">
              <a:lnSpc>
                <a:spcPts val="3294"/>
              </a:lnSpc>
            </a:pPr>
          </a:p>
        </p:txBody>
      </p:sp>
      <p:grpSp>
        <p:nvGrpSpPr>
          <p:cNvPr name="Group 9" id="9"/>
          <p:cNvGrpSpPr/>
          <p:nvPr/>
        </p:nvGrpSpPr>
        <p:grpSpPr>
          <a:xfrm rot="0">
            <a:off x="7684586" y="4365753"/>
            <a:ext cx="378723" cy="378723"/>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ECCDC"/>
            </a:solidFill>
            <a:ln w="28575" cap="sq">
              <a:solidFill>
                <a:srgbClr val="174973"/>
              </a:solidFill>
              <a:prstDash val="solid"/>
              <a:miter/>
            </a:ln>
          </p:spPr>
        </p:sp>
        <p:sp>
          <p:nvSpPr>
            <p:cNvPr name="TextBox 11" id="11"/>
            <p:cNvSpPr txBox="true"/>
            <p:nvPr/>
          </p:nvSpPr>
          <p:spPr>
            <a:xfrm>
              <a:off x="76200" y="47625"/>
              <a:ext cx="660400" cy="688975"/>
            </a:xfrm>
            <a:prstGeom prst="rect">
              <a:avLst/>
            </a:prstGeom>
          </p:spPr>
          <p:txBody>
            <a:bodyPr anchor="ctr" rtlCol="false" tIns="50800" lIns="50800" bIns="50800" rIns="50800"/>
            <a:lstStyle/>
            <a:p>
              <a:pPr algn="ctr">
                <a:lnSpc>
                  <a:spcPts val="1960"/>
                </a:lnSpc>
              </a:pPr>
            </a:p>
          </p:txBody>
        </p:sp>
      </p:grpSp>
      <p:grpSp>
        <p:nvGrpSpPr>
          <p:cNvPr name="Group 12" id="12"/>
          <p:cNvGrpSpPr/>
          <p:nvPr/>
        </p:nvGrpSpPr>
        <p:grpSpPr>
          <a:xfrm rot="0">
            <a:off x="7684586" y="6916154"/>
            <a:ext cx="378723" cy="378723"/>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ECCDC"/>
            </a:solidFill>
            <a:ln w="28575" cap="sq">
              <a:solidFill>
                <a:srgbClr val="174973"/>
              </a:solidFill>
              <a:prstDash val="solid"/>
              <a:miter/>
            </a:ln>
          </p:spPr>
        </p:sp>
        <p:sp>
          <p:nvSpPr>
            <p:cNvPr name="TextBox 14" id="14"/>
            <p:cNvSpPr txBox="true"/>
            <p:nvPr/>
          </p:nvSpPr>
          <p:spPr>
            <a:xfrm>
              <a:off x="76200" y="47625"/>
              <a:ext cx="660400" cy="688975"/>
            </a:xfrm>
            <a:prstGeom prst="rect">
              <a:avLst/>
            </a:prstGeom>
          </p:spPr>
          <p:txBody>
            <a:bodyPr anchor="ctr" rtlCol="false" tIns="50800" lIns="50800" bIns="50800" rIns="50800"/>
            <a:lstStyle/>
            <a:p>
              <a:pPr algn="ctr">
                <a:lnSpc>
                  <a:spcPts val="1960"/>
                </a:lnSpc>
              </a:pPr>
            </a:p>
          </p:txBody>
        </p:sp>
      </p:grpSp>
      <p:grpSp>
        <p:nvGrpSpPr>
          <p:cNvPr name="Group 15" id="15"/>
          <p:cNvGrpSpPr/>
          <p:nvPr/>
        </p:nvGrpSpPr>
        <p:grpSpPr>
          <a:xfrm rot="0">
            <a:off x="7667157" y="1819038"/>
            <a:ext cx="378723" cy="378723"/>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ECCDC"/>
            </a:solidFill>
            <a:ln w="28575" cap="sq">
              <a:solidFill>
                <a:srgbClr val="174973"/>
              </a:solidFill>
              <a:prstDash val="solid"/>
              <a:miter/>
            </a:ln>
          </p:spPr>
        </p:sp>
        <p:sp>
          <p:nvSpPr>
            <p:cNvPr name="TextBox 17" id="17"/>
            <p:cNvSpPr txBox="true"/>
            <p:nvPr/>
          </p:nvSpPr>
          <p:spPr>
            <a:xfrm>
              <a:off x="76200" y="47625"/>
              <a:ext cx="660400" cy="688975"/>
            </a:xfrm>
            <a:prstGeom prst="rect">
              <a:avLst/>
            </a:prstGeom>
          </p:spPr>
          <p:txBody>
            <a:bodyPr anchor="ctr" rtlCol="false" tIns="50800" lIns="50800" bIns="50800" rIns="50800"/>
            <a:lstStyle/>
            <a:p>
              <a:pPr algn="ctr">
                <a:lnSpc>
                  <a:spcPts val="1960"/>
                </a:lnSpc>
              </a:pPr>
            </a:p>
          </p:txBody>
        </p:sp>
      </p:gr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364857" y="358628"/>
            <a:ext cx="17558286" cy="9569744"/>
            <a:chOff x="0" y="0"/>
            <a:chExt cx="4624405" cy="2520426"/>
          </a:xfrm>
        </p:grpSpPr>
        <p:sp>
          <p:nvSpPr>
            <p:cNvPr name="Freeform 4" id="4"/>
            <p:cNvSpPr/>
            <p:nvPr/>
          </p:nvSpPr>
          <p:spPr>
            <a:xfrm flipH="false" flipV="false" rot="0">
              <a:off x="0" y="0"/>
              <a:ext cx="4624405" cy="2520426"/>
            </a:xfrm>
            <a:custGeom>
              <a:avLst/>
              <a:gdLst/>
              <a:ahLst/>
              <a:cxnLst/>
              <a:rect r="r" b="b" t="t" l="l"/>
              <a:pathLst>
                <a:path h="2520426" w="4624405">
                  <a:moveTo>
                    <a:pt x="5291" y="0"/>
                  </a:moveTo>
                  <a:lnTo>
                    <a:pt x="4619113" y="0"/>
                  </a:lnTo>
                  <a:cubicBezTo>
                    <a:pt x="4622036" y="0"/>
                    <a:pt x="4624405" y="2369"/>
                    <a:pt x="4624405" y="5291"/>
                  </a:cubicBezTo>
                  <a:lnTo>
                    <a:pt x="4624405" y="2515135"/>
                  </a:lnTo>
                  <a:cubicBezTo>
                    <a:pt x="4624405" y="2516539"/>
                    <a:pt x="4623847" y="2517884"/>
                    <a:pt x="4622855" y="2518877"/>
                  </a:cubicBezTo>
                  <a:cubicBezTo>
                    <a:pt x="4621862" y="2519869"/>
                    <a:pt x="4620517" y="2520426"/>
                    <a:pt x="4619113" y="2520426"/>
                  </a:cubicBezTo>
                  <a:lnTo>
                    <a:pt x="5291" y="2520426"/>
                  </a:lnTo>
                  <a:cubicBezTo>
                    <a:pt x="3888" y="2520426"/>
                    <a:pt x="2542" y="2519869"/>
                    <a:pt x="1550" y="2518877"/>
                  </a:cubicBezTo>
                  <a:cubicBezTo>
                    <a:pt x="557" y="2517884"/>
                    <a:pt x="0" y="2516539"/>
                    <a:pt x="0" y="2515135"/>
                  </a:cubicBezTo>
                  <a:lnTo>
                    <a:pt x="0" y="5291"/>
                  </a:lnTo>
                  <a:cubicBezTo>
                    <a:pt x="0" y="3888"/>
                    <a:pt x="557" y="2542"/>
                    <a:pt x="1550" y="1550"/>
                  </a:cubicBezTo>
                  <a:cubicBezTo>
                    <a:pt x="2542" y="557"/>
                    <a:pt x="3888" y="0"/>
                    <a:pt x="5291" y="0"/>
                  </a:cubicBezTo>
                  <a:close/>
                </a:path>
              </a:pathLst>
            </a:custGeom>
            <a:solidFill>
              <a:srgbClr val="F0F0F0">
                <a:alpha val="95686"/>
              </a:srgbClr>
            </a:solidFill>
            <a:ln w="38100" cap="sq">
              <a:solidFill>
                <a:srgbClr val="174973">
                  <a:alpha val="95686"/>
                </a:srgbClr>
              </a:solidFill>
              <a:prstDash val="solid"/>
              <a:miter/>
            </a:ln>
          </p:spPr>
        </p:sp>
        <p:sp>
          <p:nvSpPr>
            <p:cNvPr name="TextBox 5" id="5"/>
            <p:cNvSpPr txBox="true"/>
            <p:nvPr/>
          </p:nvSpPr>
          <p:spPr>
            <a:xfrm>
              <a:off x="0" y="28575"/>
              <a:ext cx="4624405" cy="2491851"/>
            </a:xfrm>
            <a:prstGeom prst="rect">
              <a:avLst/>
            </a:prstGeom>
          </p:spPr>
          <p:txBody>
            <a:bodyPr anchor="ctr" rtlCol="false" tIns="50800" lIns="50800" bIns="50800" rIns="50800"/>
            <a:lstStyle/>
            <a:p>
              <a:pPr algn="ctr">
                <a:lnSpc>
                  <a:spcPts val="2600"/>
                </a:lnSpc>
              </a:pPr>
            </a:p>
          </p:txBody>
        </p:sp>
      </p:grpSp>
      <p:sp>
        <p:nvSpPr>
          <p:cNvPr name="TextBox 6" id="6"/>
          <p:cNvSpPr txBox="true"/>
          <p:nvPr/>
        </p:nvSpPr>
        <p:spPr>
          <a:xfrm rot="0">
            <a:off x="1028700" y="3577590"/>
            <a:ext cx="6234179" cy="3208020"/>
          </a:xfrm>
          <a:prstGeom prst="rect">
            <a:avLst/>
          </a:prstGeom>
        </p:spPr>
        <p:txBody>
          <a:bodyPr anchor="t" rtlCol="false" tIns="0" lIns="0" bIns="0" rIns="0">
            <a:spAutoFit/>
          </a:bodyPr>
          <a:lstStyle/>
          <a:p>
            <a:pPr algn="l">
              <a:lnSpc>
                <a:spcPts val="6240"/>
              </a:lnSpc>
            </a:pPr>
            <a:r>
              <a:rPr lang="en-US" sz="6000" b="true">
                <a:solidFill>
                  <a:srgbClr val="174973"/>
                </a:solidFill>
                <a:latin typeface="Roboto Bold"/>
                <a:ea typeface="Roboto Bold"/>
                <a:cs typeface="Roboto Bold"/>
                <a:sym typeface="Roboto Bold"/>
              </a:rPr>
              <a:t>Backlog Del producto - Épica 02 Registro y Gestión de Rutina</a:t>
            </a:r>
          </a:p>
        </p:txBody>
      </p:sp>
      <p:sp>
        <p:nvSpPr>
          <p:cNvPr name="AutoShape 7" id="7"/>
          <p:cNvSpPr/>
          <p:nvPr/>
        </p:nvSpPr>
        <p:spPr>
          <a:xfrm flipV="true">
            <a:off x="7856518" y="403003"/>
            <a:ext cx="0" cy="9480995"/>
          </a:xfrm>
          <a:prstGeom prst="line">
            <a:avLst/>
          </a:prstGeom>
          <a:ln cap="flat" w="28575">
            <a:solidFill>
              <a:srgbClr val="174973"/>
            </a:solidFill>
            <a:prstDash val="solid"/>
            <a:headEnd type="none" len="sm" w="sm"/>
            <a:tailEnd type="none" len="sm" w="sm"/>
          </a:ln>
        </p:spPr>
      </p:sp>
      <p:sp>
        <p:nvSpPr>
          <p:cNvPr name="TextBox 8" id="8"/>
          <p:cNvSpPr txBox="true"/>
          <p:nvPr/>
        </p:nvSpPr>
        <p:spPr>
          <a:xfrm rot="0">
            <a:off x="8063309" y="971550"/>
            <a:ext cx="9681593" cy="8303811"/>
          </a:xfrm>
          <a:prstGeom prst="rect">
            <a:avLst/>
          </a:prstGeom>
        </p:spPr>
        <p:txBody>
          <a:bodyPr anchor="t" rtlCol="false" tIns="0" lIns="0" bIns="0" rIns="0">
            <a:spAutoFit/>
          </a:bodyPr>
          <a:lstStyle/>
          <a:p>
            <a:pPr algn="just">
              <a:lnSpc>
                <a:spcPts val="4274"/>
              </a:lnSpc>
            </a:pPr>
          </a:p>
          <a:p>
            <a:pPr algn="just" marL="508114" indent="-254057" lvl="1">
              <a:lnSpc>
                <a:spcPts val="3294"/>
              </a:lnSpc>
              <a:buFont typeface="Arial"/>
              <a:buChar char="•"/>
            </a:pPr>
            <a:r>
              <a:rPr lang="en-US" b="true" sz="2353" spc="141">
                <a:solidFill>
                  <a:srgbClr val="174973"/>
                </a:solidFill>
                <a:latin typeface="Inter Bold"/>
                <a:ea typeface="Inter Bold"/>
                <a:cs typeface="Inter Bold"/>
                <a:sym typeface="Inter Bold"/>
              </a:rPr>
              <a:t>Hi</a:t>
            </a:r>
            <a:r>
              <a:rPr lang="en-US" b="true" sz="2353" spc="141">
                <a:solidFill>
                  <a:srgbClr val="174973"/>
                </a:solidFill>
                <a:latin typeface="Inter Bold"/>
                <a:ea typeface="Inter Bold"/>
                <a:cs typeface="Inter Bold"/>
                <a:sym typeface="Inter Bold"/>
              </a:rPr>
              <a:t>storia de Usuario 2.1: Reg</a:t>
            </a:r>
            <a:r>
              <a:rPr lang="en-US" b="true" sz="2353" spc="141">
                <a:solidFill>
                  <a:srgbClr val="174973"/>
                </a:solidFill>
                <a:latin typeface="Inter Bold"/>
                <a:ea typeface="Inter Bold"/>
                <a:cs typeface="Inter Bold"/>
                <a:sym typeface="Inter Bold"/>
              </a:rPr>
              <a:t>istrar rutina del usuario</a:t>
            </a:r>
          </a:p>
          <a:p>
            <a:pPr algn="just">
              <a:lnSpc>
                <a:spcPts val="3294"/>
              </a:lnSpc>
            </a:pPr>
            <a:r>
              <a:rPr lang="en-US" b="true" sz="2353" spc="141">
                <a:solidFill>
                  <a:srgbClr val="174973"/>
                </a:solidFill>
                <a:latin typeface="Inter Medium"/>
                <a:ea typeface="Inter Medium"/>
                <a:cs typeface="Inter Medium"/>
                <a:sym typeface="Inter Medium"/>
              </a:rPr>
              <a:t>Como usuario, quiero registrar mi rutina diaria incluyendo horas de estudio, recreación, trabajo y descanso, para que la aplicación pueda analizar mis patrones de sueño.</a:t>
            </a:r>
          </a:p>
          <a:p>
            <a:pPr algn="just">
              <a:lnSpc>
                <a:spcPts val="3294"/>
              </a:lnSpc>
            </a:pPr>
            <a:r>
              <a:rPr lang="en-US" b="true" sz="2353" spc="141">
                <a:solidFill>
                  <a:srgbClr val="174973"/>
                </a:solidFill>
                <a:latin typeface="Inter Bold"/>
                <a:ea typeface="Inter Bold"/>
                <a:cs typeface="Inter Bold"/>
                <a:sym typeface="Inter Bold"/>
              </a:rPr>
              <a:t>Criterios de Aceptación</a:t>
            </a:r>
            <a:r>
              <a:rPr lang="en-US" b="true" sz="2353" spc="141">
                <a:solidFill>
                  <a:srgbClr val="174973"/>
                </a:solidFill>
                <a:latin typeface="Inter Medium"/>
                <a:ea typeface="Inter Medium"/>
                <a:cs typeface="Inter Medium"/>
                <a:sym typeface="Inter Medium"/>
              </a:rPr>
              <a:t>:</a:t>
            </a:r>
          </a:p>
          <a:p>
            <a:pPr algn="just" marL="508114" indent="-254057" lvl="1">
              <a:lnSpc>
                <a:spcPts val="3294"/>
              </a:lnSpc>
              <a:buFont typeface="Arial"/>
              <a:buChar char="•"/>
            </a:pPr>
            <a:r>
              <a:rPr lang="en-US" b="true" sz="2353" spc="141">
                <a:solidFill>
                  <a:srgbClr val="174973"/>
                </a:solidFill>
                <a:latin typeface="Inter Medium"/>
                <a:ea typeface="Inter Medium"/>
                <a:cs typeface="Inter Medium"/>
                <a:sym typeface="Inter Medium"/>
              </a:rPr>
              <a:t>Se debe permitir ingresar y guardar las actividades d</a:t>
            </a:r>
            <a:r>
              <a:rPr lang="en-US" b="true" sz="2353" spc="141">
                <a:solidFill>
                  <a:srgbClr val="174973"/>
                </a:solidFill>
                <a:latin typeface="Inter Medium"/>
                <a:ea typeface="Inter Medium"/>
                <a:cs typeface="Inter Medium"/>
                <a:sym typeface="Inter Medium"/>
              </a:rPr>
              <a:t>i</a:t>
            </a:r>
            <a:r>
              <a:rPr lang="en-US" b="true" sz="2353" spc="141">
                <a:solidFill>
                  <a:srgbClr val="174973"/>
                </a:solidFill>
                <a:latin typeface="Inter Medium"/>
                <a:ea typeface="Inter Medium"/>
                <a:cs typeface="Inter Medium"/>
                <a:sym typeface="Inter Medium"/>
              </a:rPr>
              <a:t>arias en la base de datos SQLite.</a:t>
            </a:r>
          </a:p>
          <a:p>
            <a:pPr algn="just" marL="508114" indent="-254057" lvl="1">
              <a:lnSpc>
                <a:spcPts val="3294"/>
              </a:lnSpc>
              <a:buFont typeface="Arial"/>
              <a:buChar char="•"/>
            </a:pPr>
            <a:r>
              <a:rPr lang="en-US" b="true" sz="2353" spc="141">
                <a:solidFill>
                  <a:srgbClr val="174973"/>
                </a:solidFill>
                <a:latin typeface="Inter Medium"/>
                <a:ea typeface="Inter Medium"/>
                <a:cs typeface="Inter Medium"/>
                <a:sym typeface="Inter Medium"/>
              </a:rPr>
              <a:t>La interfaz debe ser intuitiva y mostrar campos para cada actividad.</a:t>
            </a:r>
          </a:p>
          <a:p>
            <a:pPr algn="just" marL="508114" indent="-254057" lvl="1">
              <a:lnSpc>
                <a:spcPts val="3294"/>
              </a:lnSpc>
              <a:buFont typeface="Arial"/>
              <a:buChar char="•"/>
            </a:pPr>
            <a:r>
              <a:rPr lang="en-US" b="true" sz="2353" spc="141">
                <a:solidFill>
                  <a:srgbClr val="174973"/>
                </a:solidFill>
                <a:latin typeface="Inter Medium"/>
                <a:ea typeface="Inter Medium"/>
                <a:cs typeface="Inter Medium"/>
                <a:sym typeface="Inter Medium"/>
              </a:rPr>
              <a:t>Estimación: 5 puntos</a:t>
            </a:r>
          </a:p>
          <a:p>
            <a:pPr algn="just">
              <a:lnSpc>
                <a:spcPts val="3294"/>
              </a:lnSpc>
            </a:pPr>
            <a:r>
              <a:rPr lang="en-US" b="true" sz="2353" spc="141">
                <a:solidFill>
                  <a:srgbClr val="174973"/>
                </a:solidFill>
                <a:latin typeface="Inter Bold"/>
                <a:ea typeface="Inter Bold"/>
                <a:cs typeface="Inter Bold"/>
                <a:sym typeface="Inter Bold"/>
              </a:rPr>
              <a:t>Definición de "Hecho":</a:t>
            </a:r>
          </a:p>
          <a:p>
            <a:pPr algn="just" marL="508114" indent="-254057" lvl="1">
              <a:lnSpc>
                <a:spcPts val="3294"/>
              </a:lnSpc>
              <a:buFont typeface="Arial"/>
              <a:buChar char="•"/>
            </a:pPr>
            <a:r>
              <a:rPr lang="en-US" b="true" sz="2353" spc="141">
                <a:solidFill>
                  <a:srgbClr val="174973"/>
                </a:solidFill>
                <a:latin typeface="Inter Medium"/>
                <a:ea typeface="Inter Medium"/>
                <a:cs typeface="Inter Medium"/>
                <a:sym typeface="Inter Medium"/>
              </a:rPr>
              <a:t>·La funcionalidad se ha desarrollado y probado en un entorno controlado.</a:t>
            </a:r>
          </a:p>
          <a:p>
            <a:pPr algn="just" marL="508114" indent="-254057" lvl="1">
              <a:lnSpc>
                <a:spcPts val="3294"/>
              </a:lnSpc>
              <a:buFont typeface="Arial"/>
              <a:buChar char="•"/>
            </a:pPr>
            <a:r>
              <a:rPr lang="en-US" b="true" sz="2353" spc="141">
                <a:solidFill>
                  <a:srgbClr val="174973"/>
                </a:solidFill>
                <a:latin typeface="Inter Medium"/>
                <a:ea typeface="Inter Medium"/>
                <a:cs typeface="Inter Medium"/>
                <a:sym typeface="Inter Medium"/>
              </a:rPr>
              <a:t>·El usu</a:t>
            </a:r>
            <a:r>
              <a:rPr lang="en-US" b="true" sz="2353" spc="141">
                <a:solidFill>
                  <a:srgbClr val="174973"/>
                </a:solidFill>
                <a:latin typeface="Inter Medium"/>
                <a:ea typeface="Inter Medium"/>
                <a:cs typeface="Inter Medium"/>
                <a:sym typeface="Inter Medium"/>
              </a:rPr>
              <a:t>ario puede registrar su rutina sin errores y los datos se almacenan correctamente en SQLite.</a:t>
            </a:r>
          </a:p>
          <a:p>
            <a:pPr algn="just" marL="508114" indent="-254057" lvl="1">
              <a:lnSpc>
                <a:spcPts val="3294"/>
              </a:lnSpc>
              <a:buFont typeface="Arial"/>
              <a:buChar char="•"/>
            </a:pPr>
            <a:r>
              <a:rPr lang="en-US" b="true" sz="2353" spc="141">
                <a:solidFill>
                  <a:srgbClr val="174973"/>
                </a:solidFill>
                <a:latin typeface="Inter Medium"/>
                <a:ea typeface="Inter Medium"/>
                <a:cs typeface="Inter Medium"/>
                <a:sym typeface="Inter Medium"/>
              </a:rPr>
              <a:t>·Se han realizado pruebas de integración con otras funcionalidades.</a:t>
            </a:r>
          </a:p>
          <a:p>
            <a:pPr algn="just">
              <a:lnSpc>
                <a:spcPts val="3294"/>
              </a:lnSpc>
            </a:pPr>
          </a:p>
          <a:p>
            <a:pPr algn="just" marL="0" indent="0" lvl="0">
              <a:lnSpc>
                <a:spcPts val="3294"/>
              </a:lnSpc>
            </a:pPr>
          </a:p>
        </p:txBody>
      </p:sp>
      <p:grpSp>
        <p:nvGrpSpPr>
          <p:cNvPr name="Group 9" id="9"/>
          <p:cNvGrpSpPr/>
          <p:nvPr/>
        </p:nvGrpSpPr>
        <p:grpSpPr>
          <a:xfrm rot="0">
            <a:off x="7684586" y="4365753"/>
            <a:ext cx="378723" cy="378723"/>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ECCDC"/>
            </a:solidFill>
            <a:ln w="28575" cap="sq">
              <a:solidFill>
                <a:srgbClr val="174973"/>
              </a:solidFill>
              <a:prstDash val="solid"/>
              <a:miter/>
            </a:ln>
          </p:spPr>
        </p:sp>
        <p:sp>
          <p:nvSpPr>
            <p:cNvPr name="TextBox 11" id="11"/>
            <p:cNvSpPr txBox="true"/>
            <p:nvPr/>
          </p:nvSpPr>
          <p:spPr>
            <a:xfrm>
              <a:off x="76200" y="47625"/>
              <a:ext cx="660400" cy="688975"/>
            </a:xfrm>
            <a:prstGeom prst="rect">
              <a:avLst/>
            </a:prstGeom>
          </p:spPr>
          <p:txBody>
            <a:bodyPr anchor="ctr" rtlCol="false" tIns="50800" lIns="50800" bIns="50800" rIns="50800"/>
            <a:lstStyle/>
            <a:p>
              <a:pPr algn="ctr">
                <a:lnSpc>
                  <a:spcPts val="1960"/>
                </a:lnSpc>
              </a:pPr>
            </a:p>
          </p:txBody>
        </p:sp>
      </p:grpSp>
      <p:grpSp>
        <p:nvGrpSpPr>
          <p:cNvPr name="Group 12" id="12"/>
          <p:cNvGrpSpPr/>
          <p:nvPr/>
        </p:nvGrpSpPr>
        <p:grpSpPr>
          <a:xfrm rot="0">
            <a:off x="7684586" y="6916154"/>
            <a:ext cx="378723" cy="378723"/>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ECCDC"/>
            </a:solidFill>
            <a:ln w="28575" cap="sq">
              <a:solidFill>
                <a:srgbClr val="174973"/>
              </a:solidFill>
              <a:prstDash val="solid"/>
              <a:miter/>
            </a:ln>
          </p:spPr>
        </p:sp>
        <p:sp>
          <p:nvSpPr>
            <p:cNvPr name="TextBox 14" id="14"/>
            <p:cNvSpPr txBox="true"/>
            <p:nvPr/>
          </p:nvSpPr>
          <p:spPr>
            <a:xfrm>
              <a:off x="76200" y="47625"/>
              <a:ext cx="660400" cy="688975"/>
            </a:xfrm>
            <a:prstGeom prst="rect">
              <a:avLst/>
            </a:prstGeom>
          </p:spPr>
          <p:txBody>
            <a:bodyPr anchor="ctr" rtlCol="false" tIns="50800" lIns="50800" bIns="50800" rIns="50800"/>
            <a:lstStyle/>
            <a:p>
              <a:pPr algn="ctr">
                <a:lnSpc>
                  <a:spcPts val="1960"/>
                </a:lnSpc>
              </a:pPr>
            </a:p>
          </p:txBody>
        </p:sp>
      </p:grpSp>
      <p:grpSp>
        <p:nvGrpSpPr>
          <p:cNvPr name="Group 15" id="15"/>
          <p:cNvGrpSpPr/>
          <p:nvPr/>
        </p:nvGrpSpPr>
        <p:grpSpPr>
          <a:xfrm rot="0">
            <a:off x="7667157" y="1819038"/>
            <a:ext cx="378723" cy="378723"/>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ECCDC"/>
            </a:solidFill>
            <a:ln w="28575" cap="sq">
              <a:solidFill>
                <a:srgbClr val="174973"/>
              </a:solidFill>
              <a:prstDash val="solid"/>
              <a:miter/>
            </a:ln>
          </p:spPr>
        </p:sp>
        <p:sp>
          <p:nvSpPr>
            <p:cNvPr name="TextBox 17" id="17"/>
            <p:cNvSpPr txBox="true"/>
            <p:nvPr/>
          </p:nvSpPr>
          <p:spPr>
            <a:xfrm>
              <a:off x="76200" y="47625"/>
              <a:ext cx="660400" cy="688975"/>
            </a:xfrm>
            <a:prstGeom prst="rect">
              <a:avLst/>
            </a:prstGeom>
          </p:spPr>
          <p:txBody>
            <a:bodyPr anchor="ctr" rtlCol="false" tIns="50800" lIns="50800" bIns="50800" rIns="50800"/>
            <a:lstStyle/>
            <a:p>
              <a:pPr algn="ctr">
                <a:lnSpc>
                  <a:spcPts val="1960"/>
                </a:lnSpc>
              </a:pPr>
            </a:p>
          </p:txBody>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EDE8E4"/>
        </a:solidFill>
      </p:bgPr>
    </p:bg>
    <p:spTree>
      <p:nvGrpSpPr>
        <p:cNvPr id="1" name=""/>
        <p:cNvGrpSpPr/>
        <p:nvPr/>
      </p:nvGrpSpPr>
      <p:grpSpPr>
        <a:xfrm>
          <a:off x="0" y="0"/>
          <a:ext cx="0" cy="0"/>
          <a:chOff x="0" y="0"/>
          <a:chExt cx="0" cy="0"/>
        </a:xfrm>
      </p:grpSpPr>
      <p:sp>
        <p:nvSpPr>
          <p:cNvPr name="Freeform 2" id="2"/>
          <p:cNvSpPr/>
          <p:nvPr/>
        </p:nvSpPr>
        <p:spPr>
          <a:xfrm flipH="false" flipV="false" rot="-445925">
            <a:off x="3142738" y="-769394"/>
            <a:ext cx="9798172" cy="13143890"/>
          </a:xfrm>
          <a:custGeom>
            <a:avLst/>
            <a:gdLst/>
            <a:ahLst/>
            <a:cxnLst/>
            <a:rect r="r" b="b" t="t" l="l"/>
            <a:pathLst>
              <a:path h="13143890" w="9798172">
                <a:moveTo>
                  <a:pt x="0" y="0"/>
                </a:moveTo>
                <a:lnTo>
                  <a:pt x="9798173" y="0"/>
                </a:lnTo>
                <a:lnTo>
                  <a:pt x="9798173" y="13143890"/>
                </a:lnTo>
                <a:lnTo>
                  <a:pt x="0" y="1314389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3" id="3"/>
          <p:cNvSpPr/>
          <p:nvPr/>
        </p:nvSpPr>
        <p:spPr>
          <a:xfrm flipH="false" flipV="false" rot="-8798399">
            <a:off x="8466276" y="-9590538"/>
            <a:ext cx="9798172" cy="13143890"/>
          </a:xfrm>
          <a:custGeom>
            <a:avLst/>
            <a:gdLst/>
            <a:ahLst/>
            <a:cxnLst/>
            <a:rect r="r" b="b" t="t" l="l"/>
            <a:pathLst>
              <a:path h="13143890" w="9798172">
                <a:moveTo>
                  <a:pt x="0" y="0"/>
                </a:moveTo>
                <a:lnTo>
                  <a:pt x="9798173" y="0"/>
                </a:lnTo>
                <a:lnTo>
                  <a:pt x="9798173" y="13143890"/>
                </a:lnTo>
                <a:lnTo>
                  <a:pt x="0" y="1314389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a:ln cap="sq">
            <a:noFill/>
            <a:prstDash val="solid"/>
            <a:miter/>
          </a:ln>
        </p:spPr>
      </p:sp>
      <p:sp>
        <p:nvSpPr>
          <p:cNvPr name="Freeform 4" id="4"/>
          <p:cNvSpPr/>
          <p:nvPr/>
        </p:nvSpPr>
        <p:spPr>
          <a:xfrm flipH="false" flipV="false" rot="3283157">
            <a:off x="-1501206" y="7329841"/>
            <a:ext cx="5624862" cy="7545546"/>
          </a:xfrm>
          <a:custGeom>
            <a:avLst/>
            <a:gdLst/>
            <a:ahLst/>
            <a:cxnLst/>
            <a:rect r="r" b="b" t="t" l="l"/>
            <a:pathLst>
              <a:path h="7545546" w="5624862">
                <a:moveTo>
                  <a:pt x="0" y="0"/>
                </a:moveTo>
                <a:lnTo>
                  <a:pt x="5624862" y="0"/>
                </a:lnTo>
                <a:lnTo>
                  <a:pt x="5624862" y="7545546"/>
                </a:lnTo>
                <a:lnTo>
                  <a:pt x="0" y="754554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a:ln cap="sq">
            <a:noFill/>
            <a:prstDash val="solid"/>
            <a:miter/>
          </a:ln>
        </p:spPr>
      </p:sp>
      <p:sp>
        <p:nvSpPr>
          <p:cNvPr name="TextBox 5" id="5"/>
          <p:cNvSpPr txBox="true"/>
          <p:nvPr/>
        </p:nvSpPr>
        <p:spPr>
          <a:xfrm rot="0">
            <a:off x="3118363" y="226893"/>
            <a:ext cx="6460548" cy="966389"/>
          </a:xfrm>
          <a:prstGeom prst="rect">
            <a:avLst/>
          </a:prstGeom>
        </p:spPr>
        <p:txBody>
          <a:bodyPr anchor="t" rtlCol="false" tIns="0" lIns="0" bIns="0" rIns="0">
            <a:spAutoFit/>
          </a:bodyPr>
          <a:lstStyle/>
          <a:p>
            <a:pPr algn="l">
              <a:lnSpc>
                <a:spcPts val="7961"/>
              </a:lnSpc>
            </a:pPr>
            <a:r>
              <a:rPr lang="en-US" sz="5686" spc="534">
                <a:solidFill>
                  <a:srgbClr val="152540"/>
                </a:solidFill>
                <a:latin typeface="Glacial Indifference"/>
                <a:ea typeface="Glacial Indifference"/>
                <a:cs typeface="Glacial Indifference"/>
                <a:sym typeface="Glacial Indifference"/>
              </a:rPr>
              <a:t>INTRODUCCIÓN</a:t>
            </a:r>
          </a:p>
        </p:txBody>
      </p:sp>
      <p:sp>
        <p:nvSpPr>
          <p:cNvPr name="Freeform 6" id="6"/>
          <p:cNvSpPr/>
          <p:nvPr/>
        </p:nvSpPr>
        <p:spPr>
          <a:xfrm flipH="false" flipV="false" rot="2770156">
            <a:off x="-2577184" y="-2165857"/>
            <a:ext cx="5154368" cy="4995052"/>
          </a:xfrm>
          <a:custGeom>
            <a:avLst/>
            <a:gdLst/>
            <a:ahLst/>
            <a:cxnLst/>
            <a:rect r="r" b="b" t="t" l="l"/>
            <a:pathLst>
              <a:path h="4995052" w="5154368">
                <a:moveTo>
                  <a:pt x="0" y="0"/>
                </a:moveTo>
                <a:lnTo>
                  <a:pt x="5154368" y="0"/>
                </a:lnTo>
                <a:lnTo>
                  <a:pt x="5154368" y="4995051"/>
                </a:lnTo>
                <a:lnTo>
                  <a:pt x="0" y="499505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a:ln cap="sq">
            <a:noFill/>
            <a:prstDash val="solid"/>
            <a:miter/>
          </a:ln>
        </p:spPr>
      </p:sp>
      <p:sp>
        <p:nvSpPr>
          <p:cNvPr name="Freeform 7" id="7"/>
          <p:cNvSpPr/>
          <p:nvPr/>
        </p:nvSpPr>
        <p:spPr>
          <a:xfrm flipH="false" flipV="false" rot="2770156">
            <a:off x="15710816" y="8522875"/>
            <a:ext cx="5154368" cy="4995052"/>
          </a:xfrm>
          <a:custGeom>
            <a:avLst/>
            <a:gdLst/>
            <a:ahLst/>
            <a:cxnLst/>
            <a:rect r="r" b="b" t="t" l="l"/>
            <a:pathLst>
              <a:path h="4995052" w="5154368">
                <a:moveTo>
                  <a:pt x="0" y="0"/>
                </a:moveTo>
                <a:lnTo>
                  <a:pt x="5154368" y="0"/>
                </a:lnTo>
                <a:lnTo>
                  <a:pt x="5154368" y="4995052"/>
                </a:lnTo>
                <a:lnTo>
                  <a:pt x="0" y="4995052"/>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a:ln cap="sq">
            <a:noFill/>
            <a:prstDash val="solid"/>
            <a:miter/>
          </a:ln>
        </p:spPr>
      </p:sp>
      <p:sp>
        <p:nvSpPr>
          <p:cNvPr name="Freeform 8" id="8"/>
          <p:cNvSpPr/>
          <p:nvPr/>
        </p:nvSpPr>
        <p:spPr>
          <a:xfrm flipH="false" flipV="false" rot="0">
            <a:off x="12632259" y="0"/>
            <a:ext cx="6356958" cy="10287000"/>
          </a:xfrm>
          <a:custGeom>
            <a:avLst/>
            <a:gdLst/>
            <a:ahLst/>
            <a:cxnLst/>
            <a:rect r="r" b="b" t="t" l="l"/>
            <a:pathLst>
              <a:path h="10287000" w="6356958">
                <a:moveTo>
                  <a:pt x="0" y="0"/>
                </a:moveTo>
                <a:lnTo>
                  <a:pt x="6356958" y="0"/>
                </a:lnTo>
                <a:lnTo>
                  <a:pt x="6356958" y="10287000"/>
                </a:lnTo>
                <a:lnTo>
                  <a:pt x="0" y="10287000"/>
                </a:lnTo>
                <a:lnTo>
                  <a:pt x="0" y="0"/>
                </a:lnTo>
                <a:close/>
              </a:path>
            </a:pathLst>
          </a:custGeom>
          <a:blipFill>
            <a:blip r:embed="rId8"/>
            <a:stretch>
              <a:fillRect l="-30911" t="0" r="-30911" b="0"/>
            </a:stretch>
          </a:blipFill>
        </p:spPr>
      </p:sp>
      <p:sp>
        <p:nvSpPr>
          <p:cNvPr name="TextBox 9" id="9"/>
          <p:cNvSpPr txBox="true"/>
          <p:nvPr/>
        </p:nvSpPr>
        <p:spPr>
          <a:xfrm rot="0">
            <a:off x="1028700" y="2268329"/>
            <a:ext cx="11042784" cy="8886965"/>
          </a:xfrm>
          <a:prstGeom prst="rect">
            <a:avLst/>
          </a:prstGeom>
        </p:spPr>
        <p:txBody>
          <a:bodyPr anchor="t" rtlCol="false" tIns="0" lIns="0" bIns="0" rIns="0">
            <a:spAutoFit/>
          </a:bodyPr>
          <a:lstStyle/>
          <a:p>
            <a:pPr algn="just">
              <a:lnSpc>
                <a:spcPts val="4192"/>
              </a:lnSpc>
            </a:pPr>
            <a:r>
              <a:rPr lang="en-US" sz="2994" spc="65">
                <a:solidFill>
                  <a:srgbClr val="152540"/>
                </a:solidFill>
                <a:latin typeface="Glacial Indifference"/>
                <a:ea typeface="Glacial Indifference"/>
                <a:cs typeface="Glacial Indifference"/>
                <a:sym typeface="Glacial Indifference"/>
              </a:rPr>
              <a:t>El descanso adecuado es clave para la salud y el rendimiento diario, pero muchas pers</a:t>
            </a:r>
            <a:r>
              <a:rPr lang="en-US" sz="2994" spc="65" strike="noStrike" u="none">
                <a:solidFill>
                  <a:srgbClr val="152540"/>
                </a:solidFill>
                <a:latin typeface="Glacial Indifference"/>
                <a:ea typeface="Glacial Indifference"/>
                <a:cs typeface="Glacial Indifference"/>
                <a:sym typeface="Glacial Indifference"/>
              </a:rPr>
              <a:t>onas tienen dificultades para mantener una rutina de sueño óptima debido a sus actividades. Esto puede generar fatiga, estrés y problemas de concentración.</a:t>
            </a:r>
          </a:p>
          <a:p>
            <a:pPr algn="just">
              <a:lnSpc>
                <a:spcPts val="4192"/>
              </a:lnSpc>
            </a:pPr>
            <a:r>
              <a:rPr lang="en-US" sz="2994" spc="65" strike="noStrike" u="none">
                <a:solidFill>
                  <a:srgbClr val="152540"/>
                </a:solidFill>
                <a:latin typeface="Glacial Indifference"/>
                <a:ea typeface="Glacial Indifference"/>
                <a:cs typeface="Glacial Indifference"/>
                <a:sym typeface="Glacial Indifference"/>
              </a:rPr>
              <a:t>Muchas personas tienen problemas para mantener una rutina de sueño adecuada, lo que afecta su salud, rendimiento y bienestar. Para solucionar esto, hemos desarrollado una aplicación que calcula las horas de descanso necesarias según la rutina diaria del usuario.</a:t>
            </a:r>
          </a:p>
          <a:p>
            <a:pPr algn="just">
              <a:lnSpc>
                <a:spcPts val="4192"/>
              </a:lnSpc>
            </a:pPr>
            <a:r>
              <a:rPr lang="en-US" sz="2994" spc="65" strike="noStrike" u="none">
                <a:solidFill>
                  <a:srgbClr val="152540"/>
                </a:solidFill>
                <a:latin typeface="Glacial Indifference"/>
                <a:ea typeface="Glacial Indifference"/>
                <a:cs typeface="Glacial Indifference"/>
                <a:sym typeface="Glacial Indifference"/>
              </a:rPr>
              <a:t>La app incluye una alarma personalizada, registro de actividades, estadísticas de sueño y videos de relajación, ofreciendo recomendaciones basadas en datos reales. Con esto, buscamos mejorar los hábitos de sueño y concienciar sobre su importancia para una mejor calidad de vida.</a:t>
            </a:r>
          </a:p>
          <a:p>
            <a:pPr algn="just">
              <a:lnSpc>
                <a:spcPts val="4192"/>
              </a:lnSpc>
            </a:pPr>
            <a:r>
              <a:rPr lang="en-US" sz="2994" spc="65" strike="noStrike" u="none">
                <a:solidFill>
                  <a:srgbClr val="152540"/>
                </a:solidFill>
                <a:latin typeface="Glacial Indifference"/>
                <a:ea typeface="Glacial Indifference"/>
                <a:cs typeface="Glacial Indifference"/>
                <a:sym typeface="Glacial Indifference"/>
              </a:rPr>
              <a:t>.</a:t>
            </a:r>
          </a:p>
          <a:p>
            <a:pPr algn="just">
              <a:lnSpc>
                <a:spcPts val="4192"/>
              </a:lnSpc>
            </a:pPr>
          </a:p>
          <a:p>
            <a:pPr algn="just">
              <a:lnSpc>
                <a:spcPts val="4192"/>
              </a:lnSpc>
            </a:pPr>
          </a:p>
        </p:txBody>
      </p:sp>
      <p:sp>
        <p:nvSpPr>
          <p:cNvPr name="TextBox 10" id="10"/>
          <p:cNvSpPr txBox="true"/>
          <p:nvPr/>
        </p:nvSpPr>
        <p:spPr>
          <a:xfrm rot="0">
            <a:off x="3118363" y="1056630"/>
            <a:ext cx="8324690" cy="1259324"/>
          </a:xfrm>
          <a:prstGeom prst="rect">
            <a:avLst/>
          </a:prstGeom>
        </p:spPr>
        <p:txBody>
          <a:bodyPr anchor="t" rtlCol="false" tIns="0" lIns="0" bIns="0" rIns="0">
            <a:spAutoFit/>
          </a:bodyPr>
          <a:lstStyle/>
          <a:p>
            <a:pPr algn="l">
              <a:lnSpc>
                <a:spcPts val="10258"/>
              </a:lnSpc>
            </a:pPr>
            <a:r>
              <a:rPr lang="en-US" b="true" sz="7327" spc="688">
                <a:solidFill>
                  <a:srgbClr val="152540"/>
                </a:solidFill>
                <a:latin typeface="Glacial Indifference Bold"/>
                <a:ea typeface="Glacial Indifference Bold"/>
                <a:cs typeface="Glacial Indifference Bold"/>
                <a:sym typeface="Glacial Indifference Bold"/>
              </a:rPr>
              <a:t>AL PROYECTO</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364857" y="358628"/>
            <a:ext cx="17558286" cy="9569744"/>
            <a:chOff x="0" y="0"/>
            <a:chExt cx="4624405" cy="2520426"/>
          </a:xfrm>
        </p:grpSpPr>
        <p:sp>
          <p:nvSpPr>
            <p:cNvPr name="Freeform 4" id="4"/>
            <p:cNvSpPr/>
            <p:nvPr/>
          </p:nvSpPr>
          <p:spPr>
            <a:xfrm flipH="false" flipV="false" rot="0">
              <a:off x="0" y="0"/>
              <a:ext cx="4624405" cy="2520426"/>
            </a:xfrm>
            <a:custGeom>
              <a:avLst/>
              <a:gdLst/>
              <a:ahLst/>
              <a:cxnLst/>
              <a:rect r="r" b="b" t="t" l="l"/>
              <a:pathLst>
                <a:path h="2520426" w="4624405">
                  <a:moveTo>
                    <a:pt x="5291" y="0"/>
                  </a:moveTo>
                  <a:lnTo>
                    <a:pt x="4619113" y="0"/>
                  </a:lnTo>
                  <a:cubicBezTo>
                    <a:pt x="4622036" y="0"/>
                    <a:pt x="4624405" y="2369"/>
                    <a:pt x="4624405" y="5291"/>
                  </a:cubicBezTo>
                  <a:lnTo>
                    <a:pt x="4624405" y="2515135"/>
                  </a:lnTo>
                  <a:cubicBezTo>
                    <a:pt x="4624405" y="2516539"/>
                    <a:pt x="4623847" y="2517884"/>
                    <a:pt x="4622855" y="2518877"/>
                  </a:cubicBezTo>
                  <a:cubicBezTo>
                    <a:pt x="4621862" y="2519869"/>
                    <a:pt x="4620517" y="2520426"/>
                    <a:pt x="4619113" y="2520426"/>
                  </a:cubicBezTo>
                  <a:lnTo>
                    <a:pt x="5291" y="2520426"/>
                  </a:lnTo>
                  <a:cubicBezTo>
                    <a:pt x="3888" y="2520426"/>
                    <a:pt x="2542" y="2519869"/>
                    <a:pt x="1550" y="2518877"/>
                  </a:cubicBezTo>
                  <a:cubicBezTo>
                    <a:pt x="557" y="2517884"/>
                    <a:pt x="0" y="2516539"/>
                    <a:pt x="0" y="2515135"/>
                  </a:cubicBezTo>
                  <a:lnTo>
                    <a:pt x="0" y="5291"/>
                  </a:lnTo>
                  <a:cubicBezTo>
                    <a:pt x="0" y="3888"/>
                    <a:pt x="557" y="2542"/>
                    <a:pt x="1550" y="1550"/>
                  </a:cubicBezTo>
                  <a:cubicBezTo>
                    <a:pt x="2542" y="557"/>
                    <a:pt x="3888" y="0"/>
                    <a:pt x="5291" y="0"/>
                  </a:cubicBezTo>
                  <a:close/>
                </a:path>
              </a:pathLst>
            </a:custGeom>
            <a:solidFill>
              <a:srgbClr val="F0F0F0">
                <a:alpha val="95686"/>
              </a:srgbClr>
            </a:solidFill>
            <a:ln w="38100" cap="sq">
              <a:solidFill>
                <a:srgbClr val="174973">
                  <a:alpha val="95686"/>
                </a:srgbClr>
              </a:solidFill>
              <a:prstDash val="solid"/>
              <a:miter/>
            </a:ln>
          </p:spPr>
        </p:sp>
        <p:sp>
          <p:nvSpPr>
            <p:cNvPr name="TextBox 5" id="5"/>
            <p:cNvSpPr txBox="true"/>
            <p:nvPr/>
          </p:nvSpPr>
          <p:spPr>
            <a:xfrm>
              <a:off x="0" y="28575"/>
              <a:ext cx="4624405" cy="2491851"/>
            </a:xfrm>
            <a:prstGeom prst="rect">
              <a:avLst/>
            </a:prstGeom>
          </p:spPr>
          <p:txBody>
            <a:bodyPr anchor="ctr" rtlCol="false" tIns="50800" lIns="50800" bIns="50800" rIns="50800"/>
            <a:lstStyle/>
            <a:p>
              <a:pPr algn="ctr">
                <a:lnSpc>
                  <a:spcPts val="2600"/>
                </a:lnSpc>
              </a:pPr>
            </a:p>
          </p:txBody>
        </p:sp>
      </p:grpSp>
      <p:sp>
        <p:nvSpPr>
          <p:cNvPr name="TextBox 6" id="6"/>
          <p:cNvSpPr txBox="true"/>
          <p:nvPr/>
        </p:nvSpPr>
        <p:spPr>
          <a:xfrm rot="0">
            <a:off x="1028700" y="3577590"/>
            <a:ext cx="6234179" cy="3208020"/>
          </a:xfrm>
          <a:prstGeom prst="rect">
            <a:avLst/>
          </a:prstGeom>
        </p:spPr>
        <p:txBody>
          <a:bodyPr anchor="t" rtlCol="false" tIns="0" lIns="0" bIns="0" rIns="0">
            <a:spAutoFit/>
          </a:bodyPr>
          <a:lstStyle/>
          <a:p>
            <a:pPr algn="l">
              <a:lnSpc>
                <a:spcPts val="6240"/>
              </a:lnSpc>
            </a:pPr>
            <a:r>
              <a:rPr lang="en-US" sz="6000" b="true">
                <a:solidFill>
                  <a:srgbClr val="174973"/>
                </a:solidFill>
                <a:latin typeface="Roboto Bold"/>
                <a:ea typeface="Roboto Bold"/>
                <a:cs typeface="Roboto Bold"/>
                <a:sym typeface="Roboto Bold"/>
              </a:rPr>
              <a:t>Backlog Del producto - Épica 02 Registro y Gestión de Rutina</a:t>
            </a:r>
          </a:p>
        </p:txBody>
      </p:sp>
      <p:sp>
        <p:nvSpPr>
          <p:cNvPr name="AutoShape 7" id="7"/>
          <p:cNvSpPr/>
          <p:nvPr/>
        </p:nvSpPr>
        <p:spPr>
          <a:xfrm flipV="true">
            <a:off x="7856518" y="403003"/>
            <a:ext cx="0" cy="9480995"/>
          </a:xfrm>
          <a:prstGeom prst="line">
            <a:avLst/>
          </a:prstGeom>
          <a:ln cap="flat" w="28575">
            <a:solidFill>
              <a:srgbClr val="174973"/>
            </a:solidFill>
            <a:prstDash val="solid"/>
            <a:headEnd type="none" len="sm" w="sm"/>
            <a:tailEnd type="none" len="sm" w="sm"/>
          </a:ln>
        </p:spPr>
      </p:sp>
      <p:sp>
        <p:nvSpPr>
          <p:cNvPr name="TextBox 8" id="8"/>
          <p:cNvSpPr txBox="true"/>
          <p:nvPr/>
        </p:nvSpPr>
        <p:spPr>
          <a:xfrm rot="0">
            <a:off x="8063309" y="1109017"/>
            <a:ext cx="9681593" cy="8303811"/>
          </a:xfrm>
          <a:prstGeom prst="rect">
            <a:avLst/>
          </a:prstGeom>
        </p:spPr>
        <p:txBody>
          <a:bodyPr anchor="t" rtlCol="false" tIns="0" lIns="0" bIns="0" rIns="0">
            <a:spAutoFit/>
          </a:bodyPr>
          <a:lstStyle/>
          <a:p>
            <a:pPr algn="just">
              <a:lnSpc>
                <a:spcPts val="4274"/>
              </a:lnSpc>
            </a:pPr>
          </a:p>
          <a:p>
            <a:pPr algn="just" marL="508114" indent="-254057" lvl="1">
              <a:lnSpc>
                <a:spcPts val="3294"/>
              </a:lnSpc>
              <a:buFont typeface="Arial"/>
              <a:buChar char="•"/>
            </a:pPr>
            <a:r>
              <a:rPr lang="en-US" b="true" sz="2353" spc="141">
                <a:solidFill>
                  <a:srgbClr val="174973"/>
                </a:solidFill>
                <a:latin typeface="Inter Bold"/>
                <a:ea typeface="Inter Bold"/>
                <a:cs typeface="Inter Bold"/>
                <a:sym typeface="Inter Bold"/>
              </a:rPr>
              <a:t>Hi</a:t>
            </a:r>
            <a:r>
              <a:rPr lang="en-US" b="true" sz="2353" spc="141">
                <a:solidFill>
                  <a:srgbClr val="174973"/>
                </a:solidFill>
                <a:latin typeface="Inter Bold"/>
                <a:ea typeface="Inter Bold"/>
                <a:cs typeface="Inter Bold"/>
                <a:sym typeface="Inter Bold"/>
              </a:rPr>
              <a:t>storia de Usuario 2.2: Mod</a:t>
            </a:r>
            <a:r>
              <a:rPr lang="en-US" b="true" sz="2353" spc="141">
                <a:solidFill>
                  <a:srgbClr val="174973"/>
                </a:solidFill>
                <a:latin typeface="Inter Bold"/>
                <a:ea typeface="Inter Bold"/>
                <a:cs typeface="Inter Bold"/>
                <a:sym typeface="Inter Bold"/>
              </a:rPr>
              <a:t>ificar una rutina</a:t>
            </a:r>
          </a:p>
          <a:p>
            <a:pPr algn="just">
              <a:lnSpc>
                <a:spcPts val="3294"/>
              </a:lnSpc>
            </a:pPr>
            <a:r>
              <a:rPr lang="en-US" b="true" sz="2353" spc="141">
                <a:solidFill>
                  <a:srgbClr val="174973"/>
                </a:solidFill>
                <a:latin typeface="Inter Medium"/>
                <a:ea typeface="Inter Medium"/>
                <a:cs typeface="Inter Medium"/>
                <a:sym typeface="Inter Medium"/>
              </a:rPr>
              <a:t>Como usuario, quiero modificar mi rutina diaria para actualizar cambios en mi planificación.</a:t>
            </a:r>
          </a:p>
          <a:p>
            <a:pPr algn="just">
              <a:lnSpc>
                <a:spcPts val="3294"/>
              </a:lnSpc>
            </a:pPr>
          </a:p>
          <a:p>
            <a:pPr algn="just">
              <a:lnSpc>
                <a:spcPts val="3294"/>
              </a:lnSpc>
            </a:pPr>
            <a:r>
              <a:rPr lang="en-US" b="true" sz="2353" spc="141">
                <a:solidFill>
                  <a:srgbClr val="174973"/>
                </a:solidFill>
                <a:latin typeface="Inter Bold"/>
                <a:ea typeface="Inter Bold"/>
                <a:cs typeface="Inter Bold"/>
                <a:sym typeface="Inter Bold"/>
              </a:rPr>
              <a:t>Criterios de Aceptación</a:t>
            </a:r>
            <a:r>
              <a:rPr lang="en-US" b="true" sz="2353" spc="141">
                <a:solidFill>
                  <a:srgbClr val="174973"/>
                </a:solidFill>
                <a:latin typeface="Inter Medium"/>
                <a:ea typeface="Inter Medium"/>
                <a:cs typeface="Inter Medium"/>
                <a:sym typeface="Inter Medium"/>
              </a:rPr>
              <a:t>:</a:t>
            </a:r>
          </a:p>
          <a:p>
            <a:pPr algn="just" marL="508114" indent="-254057" lvl="1">
              <a:lnSpc>
                <a:spcPts val="3294"/>
              </a:lnSpc>
              <a:buFont typeface="Arial"/>
              <a:buChar char="•"/>
            </a:pPr>
            <a:r>
              <a:rPr lang="en-US" b="true" sz="2353" spc="141">
                <a:solidFill>
                  <a:srgbClr val="174973"/>
                </a:solidFill>
                <a:latin typeface="Inter Medium"/>
                <a:ea typeface="Inter Medium"/>
                <a:cs typeface="Inter Medium"/>
                <a:sym typeface="Inter Medium"/>
              </a:rPr>
              <a:t>Los cambios se guardan correctamente en la base de datos SQLite.</a:t>
            </a:r>
          </a:p>
          <a:p>
            <a:pPr algn="just" marL="508114" indent="-254057" lvl="1">
              <a:lnSpc>
                <a:spcPts val="3294"/>
              </a:lnSpc>
              <a:buFont typeface="Arial"/>
              <a:buChar char="•"/>
            </a:pPr>
            <a:r>
              <a:rPr lang="en-US" b="true" sz="2353" spc="141">
                <a:solidFill>
                  <a:srgbClr val="174973"/>
                </a:solidFill>
                <a:latin typeface="Inter Medium"/>
                <a:ea typeface="Inter Medium"/>
                <a:cs typeface="Inter Medium"/>
                <a:sym typeface="Inter Medium"/>
              </a:rPr>
              <a:t>Se</a:t>
            </a:r>
            <a:r>
              <a:rPr lang="en-US" b="true" sz="2353" spc="141">
                <a:solidFill>
                  <a:srgbClr val="174973"/>
                </a:solidFill>
                <a:latin typeface="Inter Medium"/>
                <a:ea typeface="Inter Medium"/>
                <a:cs typeface="Inter Medium"/>
                <a:sym typeface="Inter Medium"/>
              </a:rPr>
              <a:t> muestra un mensaje de confirmación tras la actualización de una rutina.</a:t>
            </a:r>
          </a:p>
          <a:p>
            <a:pPr algn="just" marL="508114" indent="-254057" lvl="1">
              <a:lnSpc>
                <a:spcPts val="3294"/>
              </a:lnSpc>
              <a:buFont typeface="Arial"/>
              <a:buChar char="•"/>
            </a:pPr>
            <a:r>
              <a:rPr lang="en-US" b="true" sz="2353" spc="141">
                <a:solidFill>
                  <a:srgbClr val="174973"/>
                </a:solidFill>
                <a:latin typeface="Inter Medium"/>
                <a:ea typeface="Inter Medium"/>
                <a:cs typeface="Inter Medium"/>
                <a:sym typeface="Inter Medium"/>
              </a:rPr>
              <a:t>Estimación: 5 puntos</a:t>
            </a:r>
          </a:p>
          <a:p>
            <a:pPr algn="just">
              <a:lnSpc>
                <a:spcPts val="3294"/>
              </a:lnSpc>
            </a:pPr>
            <a:r>
              <a:rPr lang="en-US" b="true" sz="2353" spc="141">
                <a:solidFill>
                  <a:srgbClr val="174973"/>
                </a:solidFill>
                <a:latin typeface="Inter Bold"/>
                <a:ea typeface="Inter Bold"/>
                <a:cs typeface="Inter Bold"/>
                <a:sym typeface="Inter Bold"/>
              </a:rPr>
              <a:t>Definición de "Hecho":</a:t>
            </a:r>
          </a:p>
          <a:p>
            <a:pPr algn="just" marL="508114" indent="-254057" lvl="1">
              <a:lnSpc>
                <a:spcPts val="3294"/>
              </a:lnSpc>
              <a:buFont typeface="Arial"/>
              <a:buChar char="•"/>
            </a:pPr>
            <a:r>
              <a:rPr lang="en-US" b="true" sz="2353" spc="141">
                <a:solidFill>
                  <a:srgbClr val="174973"/>
                </a:solidFill>
                <a:latin typeface="Inter Medium"/>
                <a:ea typeface="Inter Medium"/>
                <a:cs typeface="Inter Medium"/>
                <a:sym typeface="Inter Medium"/>
              </a:rPr>
              <a:t>·La funcionalidad está implementada y ha pasado las pruebas unitarias y de usuario.</a:t>
            </a:r>
          </a:p>
          <a:p>
            <a:pPr algn="just" marL="508114" indent="-254057" lvl="1">
              <a:lnSpc>
                <a:spcPts val="3294"/>
              </a:lnSpc>
              <a:buFont typeface="Arial"/>
              <a:buChar char="•"/>
            </a:pPr>
            <a:r>
              <a:rPr lang="en-US" b="true" sz="2353" spc="141">
                <a:solidFill>
                  <a:srgbClr val="174973"/>
                </a:solidFill>
                <a:latin typeface="Inter Medium"/>
                <a:ea typeface="Inter Medium"/>
                <a:cs typeface="Inter Medium"/>
                <a:sym typeface="Inter Medium"/>
              </a:rPr>
              <a:t>·Las modificaciones se reflejan correctamente en la base de datos.</a:t>
            </a:r>
          </a:p>
          <a:p>
            <a:pPr algn="just" marL="508114" indent="-254057" lvl="1">
              <a:lnSpc>
                <a:spcPts val="3294"/>
              </a:lnSpc>
              <a:buFont typeface="Arial"/>
              <a:buChar char="•"/>
            </a:pPr>
            <a:r>
              <a:rPr lang="en-US" b="true" sz="2353" spc="141">
                <a:solidFill>
                  <a:srgbClr val="174973"/>
                </a:solidFill>
                <a:latin typeface="Inter Medium"/>
                <a:ea typeface="Inter Medium"/>
                <a:cs typeface="Inter Medium"/>
                <a:sym typeface="Inter Medium"/>
              </a:rPr>
              <a:t>·Se han actualizado las pruebas y documentación si es necesario.</a:t>
            </a:r>
          </a:p>
          <a:p>
            <a:pPr algn="just">
              <a:lnSpc>
                <a:spcPts val="3294"/>
              </a:lnSpc>
            </a:pPr>
          </a:p>
          <a:p>
            <a:pPr algn="just" marL="0" indent="0" lvl="0">
              <a:lnSpc>
                <a:spcPts val="3294"/>
              </a:lnSpc>
            </a:pPr>
          </a:p>
        </p:txBody>
      </p:sp>
      <p:grpSp>
        <p:nvGrpSpPr>
          <p:cNvPr name="Group 9" id="9"/>
          <p:cNvGrpSpPr/>
          <p:nvPr/>
        </p:nvGrpSpPr>
        <p:grpSpPr>
          <a:xfrm rot="0">
            <a:off x="7684586" y="4365753"/>
            <a:ext cx="378723" cy="378723"/>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ECCDC"/>
            </a:solidFill>
            <a:ln w="28575" cap="sq">
              <a:solidFill>
                <a:srgbClr val="174973"/>
              </a:solidFill>
              <a:prstDash val="solid"/>
              <a:miter/>
            </a:ln>
          </p:spPr>
        </p:sp>
        <p:sp>
          <p:nvSpPr>
            <p:cNvPr name="TextBox 11" id="11"/>
            <p:cNvSpPr txBox="true"/>
            <p:nvPr/>
          </p:nvSpPr>
          <p:spPr>
            <a:xfrm>
              <a:off x="76200" y="47625"/>
              <a:ext cx="660400" cy="688975"/>
            </a:xfrm>
            <a:prstGeom prst="rect">
              <a:avLst/>
            </a:prstGeom>
          </p:spPr>
          <p:txBody>
            <a:bodyPr anchor="ctr" rtlCol="false" tIns="50800" lIns="50800" bIns="50800" rIns="50800"/>
            <a:lstStyle/>
            <a:p>
              <a:pPr algn="ctr">
                <a:lnSpc>
                  <a:spcPts val="1960"/>
                </a:lnSpc>
              </a:pPr>
            </a:p>
          </p:txBody>
        </p:sp>
      </p:grpSp>
      <p:grpSp>
        <p:nvGrpSpPr>
          <p:cNvPr name="Group 12" id="12"/>
          <p:cNvGrpSpPr/>
          <p:nvPr/>
        </p:nvGrpSpPr>
        <p:grpSpPr>
          <a:xfrm rot="0">
            <a:off x="7684586" y="6916154"/>
            <a:ext cx="378723" cy="378723"/>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ECCDC"/>
            </a:solidFill>
            <a:ln w="28575" cap="sq">
              <a:solidFill>
                <a:srgbClr val="174973"/>
              </a:solidFill>
              <a:prstDash val="solid"/>
              <a:miter/>
            </a:ln>
          </p:spPr>
        </p:sp>
        <p:sp>
          <p:nvSpPr>
            <p:cNvPr name="TextBox 14" id="14"/>
            <p:cNvSpPr txBox="true"/>
            <p:nvPr/>
          </p:nvSpPr>
          <p:spPr>
            <a:xfrm>
              <a:off x="76200" y="47625"/>
              <a:ext cx="660400" cy="688975"/>
            </a:xfrm>
            <a:prstGeom prst="rect">
              <a:avLst/>
            </a:prstGeom>
          </p:spPr>
          <p:txBody>
            <a:bodyPr anchor="ctr" rtlCol="false" tIns="50800" lIns="50800" bIns="50800" rIns="50800"/>
            <a:lstStyle/>
            <a:p>
              <a:pPr algn="ctr">
                <a:lnSpc>
                  <a:spcPts val="1960"/>
                </a:lnSpc>
              </a:pPr>
            </a:p>
          </p:txBody>
        </p:sp>
      </p:grpSp>
      <p:grpSp>
        <p:nvGrpSpPr>
          <p:cNvPr name="Group 15" id="15"/>
          <p:cNvGrpSpPr/>
          <p:nvPr/>
        </p:nvGrpSpPr>
        <p:grpSpPr>
          <a:xfrm rot="0">
            <a:off x="7667157" y="1819038"/>
            <a:ext cx="378723" cy="378723"/>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ECCDC"/>
            </a:solidFill>
            <a:ln w="28575" cap="sq">
              <a:solidFill>
                <a:srgbClr val="174973"/>
              </a:solidFill>
              <a:prstDash val="solid"/>
              <a:miter/>
            </a:ln>
          </p:spPr>
        </p:sp>
        <p:sp>
          <p:nvSpPr>
            <p:cNvPr name="TextBox 17" id="17"/>
            <p:cNvSpPr txBox="true"/>
            <p:nvPr/>
          </p:nvSpPr>
          <p:spPr>
            <a:xfrm>
              <a:off x="76200" y="47625"/>
              <a:ext cx="660400" cy="688975"/>
            </a:xfrm>
            <a:prstGeom prst="rect">
              <a:avLst/>
            </a:prstGeom>
          </p:spPr>
          <p:txBody>
            <a:bodyPr anchor="ctr" rtlCol="false" tIns="50800" lIns="50800" bIns="50800" rIns="50800"/>
            <a:lstStyle/>
            <a:p>
              <a:pPr algn="ctr">
                <a:lnSpc>
                  <a:spcPts val="1960"/>
                </a:lnSpc>
              </a:pPr>
            </a:p>
          </p:txBody>
        </p:sp>
      </p:gr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364857" y="358628"/>
            <a:ext cx="17558286" cy="9569744"/>
            <a:chOff x="0" y="0"/>
            <a:chExt cx="4624405" cy="2520426"/>
          </a:xfrm>
        </p:grpSpPr>
        <p:sp>
          <p:nvSpPr>
            <p:cNvPr name="Freeform 4" id="4"/>
            <p:cNvSpPr/>
            <p:nvPr/>
          </p:nvSpPr>
          <p:spPr>
            <a:xfrm flipH="false" flipV="false" rot="0">
              <a:off x="0" y="0"/>
              <a:ext cx="4624405" cy="2520426"/>
            </a:xfrm>
            <a:custGeom>
              <a:avLst/>
              <a:gdLst/>
              <a:ahLst/>
              <a:cxnLst/>
              <a:rect r="r" b="b" t="t" l="l"/>
              <a:pathLst>
                <a:path h="2520426" w="4624405">
                  <a:moveTo>
                    <a:pt x="5291" y="0"/>
                  </a:moveTo>
                  <a:lnTo>
                    <a:pt x="4619113" y="0"/>
                  </a:lnTo>
                  <a:cubicBezTo>
                    <a:pt x="4622036" y="0"/>
                    <a:pt x="4624405" y="2369"/>
                    <a:pt x="4624405" y="5291"/>
                  </a:cubicBezTo>
                  <a:lnTo>
                    <a:pt x="4624405" y="2515135"/>
                  </a:lnTo>
                  <a:cubicBezTo>
                    <a:pt x="4624405" y="2516539"/>
                    <a:pt x="4623847" y="2517884"/>
                    <a:pt x="4622855" y="2518877"/>
                  </a:cubicBezTo>
                  <a:cubicBezTo>
                    <a:pt x="4621862" y="2519869"/>
                    <a:pt x="4620517" y="2520426"/>
                    <a:pt x="4619113" y="2520426"/>
                  </a:cubicBezTo>
                  <a:lnTo>
                    <a:pt x="5291" y="2520426"/>
                  </a:lnTo>
                  <a:cubicBezTo>
                    <a:pt x="3888" y="2520426"/>
                    <a:pt x="2542" y="2519869"/>
                    <a:pt x="1550" y="2518877"/>
                  </a:cubicBezTo>
                  <a:cubicBezTo>
                    <a:pt x="557" y="2517884"/>
                    <a:pt x="0" y="2516539"/>
                    <a:pt x="0" y="2515135"/>
                  </a:cubicBezTo>
                  <a:lnTo>
                    <a:pt x="0" y="5291"/>
                  </a:lnTo>
                  <a:cubicBezTo>
                    <a:pt x="0" y="3888"/>
                    <a:pt x="557" y="2542"/>
                    <a:pt x="1550" y="1550"/>
                  </a:cubicBezTo>
                  <a:cubicBezTo>
                    <a:pt x="2542" y="557"/>
                    <a:pt x="3888" y="0"/>
                    <a:pt x="5291" y="0"/>
                  </a:cubicBezTo>
                  <a:close/>
                </a:path>
              </a:pathLst>
            </a:custGeom>
            <a:solidFill>
              <a:srgbClr val="F0F0F0">
                <a:alpha val="95686"/>
              </a:srgbClr>
            </a:solidFill>
            <a:ln w="38100" cap="sq">
              <a:solidFill>
                <a:srgbClr val="174973">
                  <a:alpha val="95686"/>
                </a:srgbClr>
              </a:solidFill>
              <a:prstDash val="solid"/>
              <a:miter/>
            </a:ln>
          </p:spPr>
        </p:sp>
        <p:sp>
          <p:nvSpPr>
            <p:cNvPr name="TextBox 5" id="5"/>
            <p:cNvSpPr txBox="true"/>
            <p:nvPr/>
          </p:nvSpPr>
          <p:spPr>
            <a:xfrm>
              <a:off x="0" y="28575"/>
              <a:ext cx="4624405" cy="2491851"/>
            </a:xfrm>
            <a:prstGeom prst="rect">
              <a:avLst/>
            </a:prstGeom>
          </p:spPr>
          <p:txBody>
            <a:bodyPr anchor="ctr" rtlCol="false" tIns="50800" lIns="50800" bIns="50800" rIns="50800"/>
            <a:lstStyle/>
            <a:p>
              <a:pPr algn="ctr">
                <a:lnSpc>
                  <a:spcPts val="2600"/>
                </a:lnSpc>
              </a:pPr>
            </a:p>
          </p:txBody>
        </p:sp>
      </p:grpSp>
      <p:sp>
        <p:nvSpPr>
          <p:cNvPr name="TextBox 6" id="6"/>
          <p:cNvSpPr txBox="true"/>
          <p:nvPr/>
        </p:nvSpPr>
        <p:spPr>
          <a:xfrm rot="0">
            <a:off x="1028700" y="3577590"/>
            <a:ext cx="6234179" cy="3998595"/>
          </a:xfrm>
          <a:prstGeom prst="rect">
            <a:avLst/>
          </a:prstGeom>
        </p:spPr>
        <p:txBody>
          <a:bodyPr anchor="t" rtlCol="false" tIns="0" lIns="0" bIns="0" rIns="0">
            <a:spAutoFit/>
          </a:bodyPr>
          <a:lstStyle/>
          <a:p>
            <a:pPr algn="l">
              <a:lnSpc>
                <a:spcPts val="6240"/>
              </a:lnSpc>
            </a:pPr>
            <a:r>
              <a:rPr lang="en-US" sz="6000" b="true">
                <a:solidFill>
                  <a:srgbClr val="174973"/>
                </a:solidFill>
                <a:latin typeface="Roboto Bold"/>
                <a:ea typeface="Roboto Bold"/>
                <a:cs typeface="Roboto Bold"/>
                <a:sym typeface="Roboto Bold"/>
              </a:rPr>
              <a:t>Backlog Del producto - Épica 03 Configuración y Gestión de Alarmas</a:t>
            </a:r>
          </a:p>
        </p:txBody>
      </p:sp>
      <p:sp>
        <p:nvSpPr>
          <p:cNvPr name="AutoShape 7" id="7"/>
          <p:cNvSpPr/>
          <p:nvPr/>
        </p:nvSpPr>
        <p:spPr>
          <a:xfrm flipV="true">
            <a:off x="7856518" y="403003"/>
            <a:ext cx="0" cy="9480995"/>
          </a:xfrm>
          <a:prstGeom prst="line">
            <a:avLst/>
          </a:prstGeom>
          <a:ln cap="flat" w="28575">
            <a:solidFill>
              <a:srgbClr val="174973"/>
            </a:solidFill>
            <a:prstDash val="solid"/>
            <a:headEnd type="none" len="sm" w="sm"/>
            <a:tailEnd type="none" len="sm" w="sm"/>
          </a:ln>
        </p:spPr>
      </p:sp>
      <p:sp>
        <p:nvSpPr>
          <p:cNvPr name="TextBox 8" id="8"/>
          <p:cNvSpPr txBox="true"/>
          <p:nvPr/>
        </p:nvSpPr>
        <p:spPr>
          <a:xfrm rot="0">
            <a:off x="8045880" y="885497"/>
            <a:ext cx="9681593" cy="8998500"/>
          </a:xfrm>
          <a:prstGeom prst="rect">
            <a:avLst/>
          </a:prstGeom>
        </p:spPr>
        <p:txBody>
          <a:bodyPr anchor="t" rtlCol="false" tIns="0" lIns="0" bIns="0" rIns="0">
            <a:spAutoFit/>
          </a:bodyPr>
          <a:lstStyle/>
          <a:p>
            <a:pPr algn="just">
              <a:lnSpc>
                <a:spcPts val="3294"/>
              </a:lnSpc>
            </a:pPr>
          </a:p>
          <a:p>
            <a:pPr algn="just" marL="508056" indent="-254028" lvl="1">
              <a:lnSpc>
                <a:spcPts val="3294"/>
              </a:lnSpc>
              <a:buFont typeface="Arial"/>
              <a:buChar char="•"/>
            </a:pPr>
            <a:r>
              <a:rPr lang="en-US" b="true" sz="2353" spc="141">
                <a:solidFill>
                  <a:srgbClr val="174973"/>
                </a:solidFill>
                <a:latin typeface="Inter Bold"/>
                <a:ea typeface="Inter Bold"/>
                <a:cs typeface="Inter Bold"/>
                <a:sym typeface="Inter Bold"/>
              </a:rPr>
              <a:t>Historia de Usuario 3.1: Configurar una alarma personalizada</a:t>
            </a:r>
          </a:p>
          <a:p>
            <a:pPr algn="just">
              <a:lnSpc>
                <a:spcPts val="3294"/>
              </a:lnSpc>
            </a:pPr>
            <a:r>
              <a:rPr lang="en-US" b="true" sz="2353" spc="141">
                <a:solidFill>
                  <a:srgbClr val="174973"/>
                </a:solidFill>
                <a:latin typeface="Inter Medium"/>
                <a:ea typeface="Inter Medium"/>
                <a:cs typeface="Inter Medium"/>
                <a:sym typeface="Inter Medium"/>
              </a:rPr>
              <a:t>Como usuario, quiero configurar alarmas personalizadas según mi rutina, para recibir recordatorios en el momento adecuado.</a:t>
            </a:r>
          </a:p>
          <a:p>
            <a:pPr algn="just">
              <a:lnSpc>
                <a:spcPts val="3294"/>
              </a:lnSpc>
            </a:pPr>
          </a:p>
          <a:p>
            <a:pPr algn="just">
              <a:lnSpc>
                <a:spcPts val="3294"/>
              </a:lnSpc>
            </a:pPr>
            <a:r>
              <a:rPr lang="en-US" b="true" sz="2353" spc="141">
                <a:solidFill>
                  <a:srgbClr val="174973"/>
                </a:solidFill>
                <a:latin typeface="Inter Bold"/>
                <a:ea typeface="Inter Bold"/>
                <a:cs typeface="Inter Bold"/>
                <a:sym typeface="Inter Bold"/>
              </a:rPr>
              <a:t>Criterios de Aceptación</a:t>
            </a:r>
            <a:r>
              <a:rPr lang="en-US" b="true" sz="2353" spc="141">
                <a:solidFill>
                  <a:srgbClr val="174973"/>
                </a:solidFill>
                <a:latin typeface="Inter Medium"/>
                <a:ea typeface="Inter Medium"/>
                <a:cs typeface="Inter Medium"/>
                <a:sym typeface="Inter Medium"/>
              </a:rPr>
              <a:t>:</a:t>
            </a:r>
          </a:p>
          <a:p>
            <a:pPr algn="just" marL="508114" indent="-254057" lvl="1">
              <a:lnSpc>
                <a:spcPts val="3294"/>
              </a:lnSpc>
              <a:buFont typeface="Arial"/>
              <a:buChar char="•"/>
            </a:pPr>
            <a:r>
              <a:rPr lang="en-US" b="true" sz="2353" spc="141">
                <a:solidFill>
                  <a:srgbClr val="174973"/>
                </a:solidFill>
                <a:latin typeface="Inter Medium"/>
                <a:ea typeface="Inter Medium"/>
                <a:cs typeface="Inter Medium"/>
                <a:sym typeface="Inter Medium"/>
              </a:rPr>
              <a:t>El usuario puede crear una alarma indicando la hora con total precisión.</a:t>
            </a:r>
          </a:p>
          <a:p>
            <a:pPr algn="just" marL="508114" indent="-254057" lvl="1">
              <a:lnSpc>
                <a:spcPts val="3294"/>
              </a:lnSpc>
              <a:buFont typeface="Arial"/>
              <a:buChar char="•"/>
            </a:pPr>
            <a:r>
              <a:rPr lang="en-US" b="true" sz="2353" spc="141">
                <a:solidFill>
                  <a:srgbClr val="174973"/>
                </a:solidFill>
                <a:latin typeface="Inter Medium"/>
                <a:ea typeface="Inter Medium"/>
                <a:cs typeface="Inter Medium"/>
                <a:sym typeface="Inter Medium"/>
              </a:rPr>
              <a:t>La alarma se guarda en la base de datos y s</a:t>
            </a:r>
            <a:r>
              <a:rPr lang="en-US" b="true" sz="2353" spc="141">
                <a:solidFill>
                  <a:srgbClr val="174973"/>
                </a:solidFill>
                <a:latin typeface="Inter Medium"/>
                <a:ea typeface="Inter Medium"/>
                <a:cs typeface="Inter Medium"/>
                <a:sym typeface="Inter Medium"/>
              </a:rPr>
              <a:t>e</a:t>
            </a:r>
            <a:r>
              <a:rPr lang="en-US" b="true" sz="2353" spc="141">
                <a:solidFill>
                  <a:srgbClr val="174973"/>
                </a:solidFill>
                <a:latin typeface="Inter Medium"/>
                <a:ea typeface="Inter Medium"/>
                <a:cs typeface="Inter Medium"/>
                <a:sym typeface="Inter Medium"/>
              </a:rPr>
              <a:t> activa según la configuración del usuario.</a:t>
            </a:r>
          </a:p>
          <a:p>
            <a:pPr algn="just" marL="508114" indent="-254057" lvl="1">
              <a:lnSpc>
                <a:spcPts val="3294"/>
              </a:lnSpc>
              <a:buFont typeface="Arial"/>
              <a:buChar char="•"/>
            </a:pPr>
            <a:r>
              <a:rPr lang="en-US" b="true" sz="2353" spc="141">
                <a:solidFill>
                  <a:srgbClr val="174973"/>
                </a:solidFill>
                <a:latin typeface="Inter Medium"/>
                <a:ea typeface="Inter Medium"/>
                <a:cs typeface="Inter Medium"/>
                <a:sym typeface="Inter Medium"/>
              </a:rPr>
              <a:t>Se muestra una notificación luego de configurar la alarma.</a:t>
            </a:r>
          </a:p>
          <a:p>
            <a:pPr algn="just" marL="508114" indent="-254057" lvl="1">
              <a:lnSpc>
                <a:spcPts val="3294"/>
              </a:lnSpc>
              <a:buFont typeface="Arial"/>
              <a:buChar char="•"/>
            </a:pPr>
            <a:r>
              <a:rPr lang="en-US" b="true" sz="2353" spc="141">
                <a:solidFill>
                  <a:srgbClr val="174973"/>
                </a:solidFill>
                <a:latin typeface="Inter Medium"/>
                <a:ea typeface="Inter Medium"/>
                <a:cs typeface="Inter Medium"/>
                <a:sym typeface="Inter Medium"/>
              </a:rPr>
              <a:t>Estimación: 5 puntos</a:t>
            </a:r>
          </a:p>
          <a:p>
            <a:pPr algn="just">
              <a:lnSpc>
                <a:spcPts val="3294"/>
              </a:lnSpc>
            </a:pPr>
            <a:r>
              <a:rPr lang="en-US" b="true" sz="2353" spc="141">
                <a:solidFill>
                  <a:srgbClr val="174973"/>
                </a:solidFill>
                <a:latin typeface="Inter Bold"/>
                <a:ea typeface="Inter Bold"/>
                <a:cs typeface="Inter Bold"/>
                <a:sym typeface="Inter Bold"/>
              </a:rPr>
              <a:t>Definición de "Hecho":</a:t>
            </a:r>
          </a:p>
          <a:p>
            <a:pPr algn="just" marL="508114" indent="-254057" lvl="1">
              <a:lnSpc>
                <a:spcPts val="3294"/>
              </a:lnSpc>
              <a:buFont typeface="Arial"/>
              <a:buChar char="•"/>
            </a:pPr>
            <a:r>
              <a:rPr lang="en-US" b="true" sz="2353" spc="141">
                <a:solidFill>
                  <a:srgbClr val="174973"/>
                </a:solidFill>
                <a:latin typeface="Inter Medium"/>
                <a:ea typeface="Inter Medium"/>
                <a:cs typeface="Inter Medium"/>
                <a:sym typeface="Inter Medium"/>
              </a:rPr>
              <a:t>·La funcionalidad ha sido implementada y probada con éxito.</a:t>
            </a:r>
          </a:p>
          <a:p>
            <a:pPr algn="just" marL="508114" indent="-254057" lvl="1">
              <a:lnSpc>
                <a:spcPts val="3294"/>
              </a:lnSpc>
              <a:buFont typeface="Arial"/>
              <a:buChar char="•"/>
            </a:pPr>
            <a:r>
              <a:rPr lang="en-US" b="true" sz="2353" spc="141">
                <a:solidFill>
                  <a:srgbClr val="174973"/>
                </a:solidFill>
                <a:latin typeface="Inter Medium"/>
                <a:ea typeface="Inter Medium"/>
                <a:cs typeface="Inter Medium"/>
                <a:sym typeface="Inter Medium"/>
              </a:rPr>
              <a:t>·Las alarmas se activan según lo configurado.</a:t>
            </a:r>
          </a:p>
          <a:p>
            <a:pPr algn="just" marL="508114" indent="-254057" lvl="1">
              <a:lnSpc>
                <a:spcPts val="3294"/>
              </a:lnSpc>
              <a:buFont typeface="Arial"/>
              <a:buChar char="•"/>
            </a:pPr>
            <a:r>
              <a:rPr lang="en-US" b="true" sz="2353" spc="141">
                <a:solidFill>
                  <a:srgbClr val="174973"/>
                </a:solidFill>
                <a:latin typeface="Inter Medium"/>
                <a:ea typeface="Inter Medium"/>
                <a:cs typeface="Inter Medium"/>
                <a:sym typeface="Inter Medium"/>
              </a:rPr>
              <a:t>·Se ha actualizado la documentación si es necesario.</a:t>
            </a:r>
          </a:p>
          <a:p>
            <a:pPr algn="just">
              <a:lnSpc>
                <a:spcPts val="3294"/>
              </a:lnSpc>
            </a:pPr>
          </a:p>
          <a:p>
            <a:pPr algn="just" marL="0" indent="0" lvl="0">
              <a:lnSpc>
                <a:spcPts val="3294"/>
              </a:lnSpc>
            </a:pPr>
          </a:p>
        </p:txBody>
      </p:sp>
      <p:grpSp>
        <p:nvGrpSpPr>
          <p:cNvPr name="Group 9" id="9"/>
          <p:cNvGrpSpPr/>
          <p:nvPr/>
        </p:nvGrpSpPr>
        <p:grpSpPr>
          <a:xfrm rot="0">
            <a:off x="7684586" y="4365753"/>
            <a:ext cx="378723" cy="378723"/>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ECCDC"/>
            </a:solidFill>
            <a:ln w="28575" cap="sq">
              <a:solidFill>
                <a:srgbClr val="174973"/>
              </a:solidFill>
              <a:prstDash val="solid"/>
              <a:miter/>
            </a:ln>
          </p:spPr>
        </p:sp>
        <p:sp>
          <p:nvSpPr>
            <p:cNvPr name="TextBox 11" id="11"/>
            <p:cNvSpPr txBox="true"/>
            <p:nvPr/>
          </p:nvSpPr>
          <p:spPr>
            <a:xfrm>
              <a:off x="76200" y="47625"/>
              <a:ext cx="660400" cy="688975"/>
            </a:xfrm>
            <a:prstGeom prst="rect">
              <a:avLst/>
            </a:prstGeom>
          </p:spPr>
          <p:txBody>
            <a:bodyPr anchor="ctr" rtlCol="false" tIns="50800" lIns="50800" bIns="50800" rIns="50800"/>
            <a:lstStyle/>
            <a:p>
              <a:pPr algn="ctr">
                <a:lnSpc>
                  <a:spcPts val="1960"/>
                </a:lnSpc>
              </a:pPr>
            </a:p>
          </p:txBody>
        </p:sp>
      </p:grpSp>
      <p:grpSp>
        <p:nvGrpSpPr>
          <p:cNvPr name="Group 12" id="12"/>
          <p:cNvGrpSpPr/>
          <p:nvPr/>
        </p:nvGrpSpPr>
        <p:grpSpPr>
          <a:xfrm rot="0">
            <a:off x="7684586" y="6916154"/>
            <a:ext cx="378723" cy="378723"/>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ECCDC"/>
            </a:solidFill>
            <a:ln w="28575" cap="sq">
              <a:solidFill>
                <a:srgbClr val="174973"/>
              </a:solidFill>
              <a:prstDash val="solid"/>
              <a:miter/>
            </a:ln>
          </p:spPr>
        </p:sp>
        <p:sp>
          <p:nvSpPr>
            <p:cNvPr name="TextBox 14" id="14"/>
            <p:cNvSpPr txBox="true"/>
            <p:nvPr/>
          </p:nvSpPr>
          <p:spPr>
            <a:xfrm>
              <a:off x="76200" y="47625"/>
              <a:ext cx="660400" cy="688975"/>
            </a:xfrm>
            <a:prstGeom prst="rect">
              <a:avLst/>
            </a:prstGeom>
          </p:spPr>
          <p:txBody>
            <a:bodyPr anchor="ctr" rtlCol="false" tIns="50800" lIns="50800" bIns="50800" rIns="50800"/>
            <a:lstStyle/>
            <a:p>
              <a:pPr algn="ctr">
                <a:lnSpc>
                  <a:spcPts val="1960"/>
                </a:lnSpc>
              </a:pPr>
            </a:p>
          </p:txBody>
        </p:sp>
      </p:grpSp>
      <p:grpSp>
        <p:nvGrpSpPr>
          <p:cNvPr name="Group 15" id="15"/>
          <p:cNvGrpSpPr/>
          <p:nvPr/>
        </p:nvGrpSpPr>
        <p:grpSpPr>
          <a:xfrm rot="0">
            <a:off x="7667157" y="1819038"/>
            <a:ext cx="378723" cy="378723"/>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ECCDC"/>
            </a:solidFill>
            <a:ln w="28575" cap="sq">
              <a:solidFill>
                <a:srgbClr val="174973"/>
              </a:solidFill>
              <a:prstDash val="solid"/>
              <a:miter/>
            </a:ln>
          </p:spPr>
        </p:sp>
        <p:sp>
          <p:nvSpPr>
            <p:cNvPr name="TextBox 17" id="17"/>
            <p:cNvSpPr txBox="true"/>
            <p:nvPr/>
          </p:nvSpPr>
          <p:spPr>
            <a:xfrm>
              <a:off x="76200" y="47625"/>
              <a:ext cx="660400" cy="688975"/>
            </a:xfrm>
            <a:prstGeom prst="rect">
              <a:avLst/>
            </a:prstGeom>
          </p:spPr>
          <p:txBody>
            <a:bodyPr anchor="ctr" rtlCol="false" tIns="50800" lIns="50800" bIns="50800" rIns="50800"/>
            <a:lstStyle/>
            <a:p>
              <a:pPr algn="ctr">
                <a:lnSpc>
                  <a:spcPts val="1960"/>
                </a:lnSpc>
              </a:pPr>
            </a:p>
          </p:txBody>
        </p:sp>
      </p:gr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364857" y="358628"/>
            <a:ext cx="17558286" cy="9569744"/>
            <a:chOff x="0" y="0"/>
            <a:chExt cx="4624405" cy="2520426"/>
          </a:xfrm>
        </p:grpSpPr>
        <p:sp>
          <p:nvSpPr>
            <p:cNvPr name="Freeform 4" id="4"/>
            <p:cNvSpPr/>
            <p:nvPr/>
          </p:nvSpPr>
          <p:spPr>
            <a:xfrm flipH="false" flipV="false" rot="0">
              <a:off x="0" y="0"/>
              <a:ext cx="4624405" cy="2520426"/>
            </a:xfrm>
            <a:custGeom>
              <a:avLst/>
              <a:gdLst/>
              <a:ahLst/>
              <a:cxnLst/>
              <a:rect r="r" b="b" t="t" l="l"/>
              <a:pathLst>
                <a:path h="2520426" w="4624405">
                  <a:moveTo>
                    <a:pt x="5291" y="0"/>
                  </a:moveTo>
                  <a:lnTo>
                    <a:pt x="4619113" y="0"/>
                  </a:lnTo>
                  <a:cubicBezTo>
                    <a:pt x="4622036" y="0"/>
                    <a:pt x="4624405" y="2369"/>
                    <a:pt x="4624405" y="5291"/>
                  </a:cubicBezTo>
                  <a:lnTo>
                    <a:pt x="4624405" y="2515135"/>
                  </a:lnTo>
                  <a:cubicBezTo>
                    <a:pt x="4624405" y="2516539"/>
                    <a:pt x="4623847" y="2517884"/>
                    <a:pt x="4622855" y="2518877"/>
                  </a:cubicBezTo>
                  <a:cubicBezTo>
                    <a:pt x="4621862" y="2519869"/>
                    <a:pt x="4620517" y="2520426"/>
                    <a:pt x="4619113" y="2520426"/>
                  </a:cubicBezTo>
                  <a:lnTo>
                    <a:pt x="5291" y="2520426"/>
                  </a:lnTo>
                  <a:cubicBezTo>
                    <a:pt x="3888" y="2520426"/>
                    <a:pt x="2542" y="2519869"/>
                    <a:pt x="1550" y="2518877"/>
                  </a:cubicBezTo>
                  <a:cubicBezTo>
                    <a:pt x="557" y="2517884"/>
                    <a:pt x="0" y="2516539"/>
                    <a:pt x="0" y="2515135"/>
                  </a:cubicBezTo>
                  <a:lnTo>
                    <a:pt x="0" y="5291"/>
                  </a:lnTo>
                  <a:cubicBezTo>
                    <a:pt x="0" y="3888"/>
                    <a:pt x="557" y="2542"/>
                    <a:pt x="1550" y="1550"/>
                  </a:cubicBezTo>
                  <a:cubicBezTo>
                    <a:pt x="2542" y="557"/>
                    <a:pt x="3888" y="0"/>
                    <a:pt x="5291" y="0"/>
                  </a:cubicBezTo>
                  <a:close/>
                </a:path>
              </a:pathLst>
            </a:custGeom>
            <a:solidFill>
              <a:srgbClr val="F0F0F0">
                <a:alpha val="95686"/>
              </a:srgbClr>
            </a:solidFill>
            <a:ln w="38100" cap="sq">
              <a:solidFill>
                <a:srgbClr val="174973">
                  <a:alpha val="95686"/>
                </a:srgbClr>
              </a:solidFill>
              <a:prstDash val="solid"/>
              <a:miter/>
            </a:ln>
          </p:spPr>
        </p:sp>
        <p:sp>
          <p:nvSpPr>
            <p:cNvPr name="TextBox 5" id="5"/>
            <p:cNvSpPr txBox="true"/>
            <p:nvPr/>
          </p:nvSpPr>
          <p:spPr>
            <a:xfrm>
              <a:off x="0" y="28575"/>
              <a:ext cx="4624405" cy="2491851"/>
            </a:xfrm>
            <a:prstGeom prst="rect">
              <a:avLst/>
            </a:prstGeom>
          </p:spPr>
          <p:txBody>
            <a:bodyPr anchor="ctr" rtlCol="false" tIns="50800" lIns="50800" bIns="50800" rIns="50800"/>
            <a:lstStyle/>
            <a:p>
              <a:pPr algn="ctr">
                <a:lnSpc>
                  <a:spcPts val="2600"/>
                </a:lnSpc>
              </a:pPr>
            </a:p>
          </p:txBody>
        </p:sp>
      </p:grpSp>
      <p:sp>
        <p:nvSpPr>
          <p:cNvPr name="TextBox 6" id="6"/>
          <p:cNvSpPr txBox="true"/>
          <p:nvPr/>
        </p:nvSpPr>
        <p:spPr>
          <a:xfrm rot="0">
            <a:off x="1028700" y="3577590"/>
            <a:ext cx="6234179" cy="3208020"/>
          </a:xfrm>
          <a:prstGeom prst="rect">
            <a:avLst/>
          </a:prstGeom>
        </p:spPr>
        <p:txBody>
          <a:bodyPr anchor="t" rtlCol="false" tIns="0" lIns="0" bIns="0" rIns="0">
            <a:spAutoFit/>
          </a:bodyPr>
          <a:lstStyle/>
          <a:p>
            <a:pPr algn="l">
              <a:lnSpc>
                <a:spcPts val="6240"/>
              </a:lnSpc>
            </a:pPr>
            <a:r>
              <a:rPr lang="en-US" sz="6000" b="true">
                <a:solidFill>
                  <a:srgbClr val="174973"/>
                </a:solidFill>
                <a:latin typeface="Roboto Bold"/>
                <a:ea typeface="Roboto Bold"/>
                <a:cs typeface="Roboto Bold"/>
                <a:sym typeface="Roboto Bold"/>
              </a:rPr>
              <a:t>Backlog Del producto - Épica 04 Menú Principal y Navegación</a:t>
            </a:r>
          </a:p>
        </p:txBody>
      </p:sp>
      <p:sp>
        <p:nvSpPr>
          <p:cNvPr name="AutoShape 7" id="7"/>
          <p:cNvSpPr/>
          <p:nvPr/>
        </p:nvSpPr>
        <p:spPr>
          <a:xfrm flipV="true">
            <a:off x="7856518" y="403003"/>
            <a:ext cx="0" cy="9480995"/>
          </a:xfrm>
          <a:prstGeom prst="line">
            <a:avLst/>
          </a:prstGeom>
          <a:ln cap="flat" w="28575">
            <a:solidFill>
              <a:srgbClr val="174973"/>
            </a:solidFill>
            <a:prstDash val="solid"/>
            <a:headEnd type="none" len="sm" w="sm"/>
            <a:tailEnd type="none" len="sm" w="sm"/>
          </a:ln>
        </p:spPr>
      </p:sp>
      <p:sp>
        <p:nvSpPr>
          <p:cNvPr name="TextBox 8" id="8"/>
          <p:cNvSpPr txBox="true"/>
          <p:nvPr/>
        </p:nvSpPr>
        <p:spPr>
          <a:xfrm rot="0">
            <a:off x="8063309" y="620437"/>
            <a:ext cx="9681593" cy="8588925"/>
          </a:xfrm>
          <a:prstGeom prst="rect">
            <a:avLst/>
          </a:prstGeom>
        </p:spPr>
        <p:txBody>
          <a:bodyPr anchor="t" rtlCol="false" tIns="0" lIns="0" bIns="0" rIns="0">
            <a:spAutoFit/>
          </a:bodyPr>
          <a:lstStyle/>
          <a:p>
            <a:pPr algn="just">
              <a:lnSpc>
                <a:spcPts val="3294"/>
              </a:lnSpc>
            </a:pPr>
          </a:p>
          <a:p>
            <a:pPr algn="just" marL="508056" indent="-254028" lvl="1">
              <a:lnSpc>
                <a:spcPts val="3294"/>
              </a:lnSpc>
              <a:buFont typeface="Arial"/>
              <a:buChar char="•"/>
            </a:pPr>
            <a:r>
              <a:rPr lang="en-US" b="true" sz="2353" spc="141">
                <a:solidFill>
                  <a:srgbClr val="174973"/>
                </a:solidFill>
                <a:latin typeface="Inter Bold"/>
                <a:ea typeface="Inter Bold"/>
                <a:cs typeface="Inter Bold"/>
                <a:sym typeface="Inter Bold"/>
              </a:rPr>
              <a:t>Historia de Usuario 4.1: Acceder al menú de navegación</a:t>
            </a:r>
          </a:p>
          <a:p>
            <a:pPr algn="just">
              <a:lnSpc>
                <a:spcPts val="3294"/>
              </a:lnSpc>
            </a:pPr>
            <a:r>
              <a:rPr lang="en-US" b="true" sz="2353" spc="141">
                <a:solidFill>
                  <a:srgbClr val="174973"/>
                </a:solidFill>
                <a:latin typeface="Inter Medium"/>
                <a:ea typeface="Inter Medium"/>
                <a:cs typeface="Inter Medium"/>
                <a:sym typeface="Inter Medium"/>
              </a:rPr>
              <a:t>Como usuario, quiero acceder al menú principal de la aplicación, para navegar fácilmente entre sus funcionalidades.</a:t>
            </a:r>
          </a:p>
          <a:p>
            <a:pPr algn="just">
              <a:lnSpc>
                <a:spcPts val="3294"/>
              </a:lnSpc>
            </a:pPr>
          </a:p>
          <a:p>
            <a:pPr algn="just">
              <a:lnSpc>
                <a:spcPts val="3294"/>
              </a:lnSpc>
            </a:pPr>
          </a:p>
          <a:p>
            <a:pPr algn="just">
              <a:lnSpc>
                <a:spcPts val="3294"/>
              </a:lnSpc>
            </a:pPr>
            <a:r>
              <a:rPr lang="en-US" b="true" sz="2353" spc="141">
                <a:solidFill>
                  <a:srgbClr val="174973"/>
                </a:solidFill>
                <a:latin typeface="Inter Bold"/>
                <a:ea typeface="Inter Bold"/>
                <a:cs typeface="Inter Bold"/>
                <a:sym typeface="Inter Bold"/>
              </a:rPr>
              <a:t>Criterios de Aceptación</a:t>
            </a:r>
            <a:r>
              <a:rPr lang="en-US" b="true" sz="2353" spc="141">
                <a:solidFill>
                  <a:srgbClr val="174973"/>
                </a:solidFill>
                <a:latin typeface="Inter Medium"/>
                <a:ea typeface="Inter Medium"/>
                <a:cs typeface="Inter Medium"/>
                <a:sym typeface="Inter Medium"/>
              </a:rPr>
              <a:t>:</a:t>
            </a:r>
          </a:p>
          <a:p>
            <a:pPr algn="just" marL="508114" indent="-254057" lvl="1">
              <a:lnSpc>
                <a:spcPts val="3294"/>
              </a:lnSpc>
              <a:buFont typeface="Arial"/>
              <a:buChar char="•"/>
            </a:pPr>
            <a:r>
              <a:rPr lang="en-US" b="true" sz="2353" spc="141">
                <a:solidFill>
                  <a:srgbClr val="174973"/>
                </a:solidFill>
                <a:latin typeface="Inter Medium"/>
                <a:ea typeface="Inter Medium"/>
                <a:cs typeface="Inter Medium"/>
                <a:sym typeface="Inter Medium"/>
              </a:rPr>
              <a:t>El menú principal permite acceder a las secciones de rutina, alarmas, estadísticas y videos. </a:t>
            </a:r>
          </a:p>
          <a:p>
            <a:pPr algn="just" marL="508114" indent="-254057" lvl="1">
              <a:lnSpc>
                <a:spcPts val="3294"/>
              </a:lnSpc>
              <a:buFont typeface="Arial"/>
              <a:buChar char="•"/>
            </a:pPr>
            <a:r>
              <a:rPr lang="en-US" b="true" sz="2353" spc="141">
                <a:solidFill>
                  <a:srgbClr val="174973"/>
                </a:solidFill>
                <a:latin typeface="Inter Medium"/>
                <a:ea typeface="Inter Medium"/>
                <a:cs typeface="Inter Medium"/>
                <a:sym typeface="Inter Medium"/>
              </a:rPr>
              <a:t>El diseño es intuitivo y accesibl</a:t>
            </a:r>
            <a:r>
              <a:rPr lang="en-US" b="true" sz="2353" spc="141">
                <a:solidFill>
                  <a:srgbClr val="174973"/>
                </a:solidFill>
                <a:latin typeface="Inter Medium"/>
                <a:ea typeface="Inter Medium"/>
                <a:cs typeface="Inter Medium"/>
                <a:sym typeface="Inter Medium"/>
              </a:rPr>
              <a:t>e.</a:t>
            </a:r>
          </a:p>
          <a:p>
            <a:pPr algn="just" marL="508114" indent="-254057" lvl="1">
              <a:lnSpc>
                <a:spcPts val="3294"/>
              </a:lnSpc>
              <a:buFont typeface="Arial"/>
              <a:buChar char="•"/>
            </a:pPr>
            <a:r>
              <a:rPr lang="en-US" b="true" sz="2353" spc="141">
                <a:solidFill>
                  <a:srgbClr val="174973"/>
                </a:solidFill>
                <a:latin typeface="Inter Medium"/>
                <a:ea typeface="Inter Medium"/>
                <a:cs typeface="Inter Medium"/>
                <a:sym typeface="Inter Medium"/>
              </a:rPr>
              <a:t>Fun</a:t>
            </a:r>
            <a:r>
              <a:rPr lang="en-US" b="true" sz="2353" spc="141">
                <a:solidFill>
                  <a:srgbClr val="174973"/>
                </a:solidFill>
                <a:latin typeface="Inter Medium"/>
                <a:ea typeface="Inter Medium"/>
                <a:cs typeface="Inter Medium"/>
                <a:sym typeface="Inter Medium"/>
              </a:rPr>
              <a:t>ciona sin conexión a Internet, excepto para los videos.</a:t>
            </a:r>
          </a:p>
          <a:p>
            <a:pPr algn="just" marL="508114" indent="-254057" lvl="1">
              <a:lnSpc>
                <a:spcPts val="3294"/>
              </a:lnSpc>
              <a:buFont typeface="Arial"/>
              <a:buChar char="•"/>
            </a:pPr>
            <a:r>
              <a:rPr lang="en-US" b="true" sz="2353" spc="141">
                <a:solidFill>
                  <a:srgbClr val="174973"/>
                </a:solidFill>
                <a:latin typeface="Inter Medium"/>
                <a:ea typeface="Inter Medium"/>
                <a:cs typeface="Inter Medium"/>
                <a:sym typeface="Inter Medium"/>
              </a:rPr>
              <a:t>Estimación: 5 puntos</a:t>
            </a:r>
          </a:p>
          <a:p>
            <a:pPr algn="just">
              <a:lnSpc>
                <a:spcPts val="3294"/>
              </a:lnSpc>
            </a:pPr>
            <a:r>
              <a:rPr lang="en-US" b="true" sz="2353" spc="141">
                <a:solidFill>
                  <a:srgbClr val="174973"/>
                </a:solidFill>
                <a:latin typeface="Inter Bold"/>
                <a:ea typeface="Inter Bold"/>
                <a:cs typeface="Inter Bold"/>
                <a:sym typeface="Inter Bold"/>
              </a:rPr>
              <a:t>Definición de "Hecho":</a:t>
            </a:r>
          </a:p>
          <a:p>
            <a:pPr algn="just" marL="508114" indent="-254057" lvl="1">
              <a:lnSpc>
                <a:spcPts val="3294"/>
              </a:lnSpc>
              <a:buFont typeface="Arial"/>
              <a:buChar char="•"/>
            </a:pPr>
            <a:r>
              <a:rPr lang="en-US" b="true" sz="2353" spc="141">
                <a:solidFill>
                  <a:srgbClr val="174973"/>
                </a:solidFill>
                <a:latin typeface="Inter Medium"/>
                <a:ea typeface="Inter Medium"/>
                <a:cs typeface="Inter Medium"/>
                <a:sym typeface="Inter Medium"/>
              </a:rPr>
              <a:t>·La funcionalidad está implementada y ha pasado las pruebas de usabilidad.</a:t>
            </a:r>
          </a:p>
          <a:p>
            <a:pPr algn="just" marL="508114" indent="-254057" lvl="1">
              <a:lnSpc>
                <a:spcPts val="3294"/>
              </a:lnSpc>
              <a:buFont typeface="Arial"/>
              <a:buChar char="•"/>
            </a:pPr>
            <a:r>
              <a:rPr lang="en-US" b="true" sz="2353" spc="141">
                <a:solidFill>
                  <a:srgbClr val="174973"/>
                </a:solidFill>
                <a:latin typeface="Inter Medium"/>
                <a:ea typeface="Inter Medium"/>
                <a:cs typeface="Inter Medium"/>
                <a:sym typeface="Inter Medium"/>
              </a:rPr>
              <a:t>·Se han realizado pruebas de navegación e integración.</a:t>
            </a:r>
          </a:p>
          <a:p>
            <a:pPr algn="just" marL="508114" indent="-254057" lvl="1">
              <a:lnSpc>
                <a:spcPts val="3294"/>
              </a:lnSpc>
              <a:buFont typeface="Arial"/>
              <a:buChar char="•"/>
            </a:pPr>
            <a:r>
              <a:rPr lang="en-US" b="true" sz="2353" spc="141">
                <a:solidFill>
                  <a:srgbClr val="174973"/>
                </a:solidFill>
                <a:latin typeface="Inter Medium"/>
                <a:ea typeface="Inter Medium"/>
                <a:cs typeface="Inter Medium"/>
                <a:sym typeface="Inter Medium"/>
              </a:rPr>
              <a:t>·Compatible con Android 8.0 o superior.</a:t>
            </a:r>
          </a:p>
          <a:p>
            <a:pPr algn="just">
              <a:lnSpc>
                <a:spcPts val="3294"/>
              </a:lnSpc>
            </a:pPr>
          </a:p>
          <a:p>
            <a:pPr algn="just" marL="0" indent="0" lvl="0">
              <a:lnSpc>
                <a:spcPts val="3294"/>
              </a:lnSpc>
            </a:pPr>
          </a:p>
        </p:txBody>
      </p:sp>
      <p:grpSp>
        <p:nvGrpSpPr>
          <p:cNvPr name="Group 9" id="9"/>
          <p:cNvGrpSpPr/>
          <p:nvPr/>
        </p:nvGrpSpPr>
        <p:grpSpPr>
          <a:xfrm rot="0">
            <a:off x="7684586" y="4365753"/>
            <a:ext cx="378723" cy="378723"/>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ECCDC"/>
            </a:solidFill>
            <a:ln w="28575" cap="sq">
              <a:solidFill>
                <a:srgbClr val="174973"/>
              </a:solidFill>
              <a:prstDash val="solid"/>
              <a:miter/>
            </a:ln>
          </p:spPr>
        </p:sp>
        <p:sp>
          <p:nvSpPr>
            <p:cNvPr name="TextBox 11" id="11"/>
            <p:cNvSpPr txBox="true"/>
            <p:nvPr/>
          </p:nvSpPr>
          <p:spPr>
            <a:xfrm>
              <a:off x="76200" y="47625"/>
              <a:ext cx="660400" cy="688975"/>
            </a:xfrm>
            <a:prstGeom prst="rect">
              <a:avLst/>
            </a:prstGeom>
          </p:spPr>
          <p:txBody>
            <a:bodyPr anchor="ctr" rtlCol="false" tIns="50800" lIns="50800" bIns="50800" rIns="50800"/>
            <a:lstStyle/>
            <a:p>
              <a:pPr algn="ctr">
                <a:lnSpc>
                  <a:spcPts val="1960"/>
                </a:lnSpc>
              </a:pPr>
            </a:p>
          </p:txBody>
        </p:sp>
      </p:grpSp>
      <p:grpSp>
        <p:nvGrpSpPr>
          <p:cNvPr name="Group 12" id="12"/>
          <p:cNvGrpSpPr/>
          <p:nvPr/>
        </p:nvGrpSpPr>
        <p:grpSpPr>
          <a:xfrm rot="0">
            <a:off x="7684586" y="6916154"/>
            <a:ext cx="378723" cy="378723"/>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ECCDC"/>
            </a:solidFill>
            <a:ln w="28575" cap="sq">
              <a:solidFill>
                <a:srgbClr val="174973"/>
              </a:solidFill>
              <a:prstDash val="solid"/>
              <a:miter/>
            </a:ln>
          </p:spPr>
        </p:sp>
        <p:sp>
          <p:nvSpPr>
            <p:cNvPr name="TextBox 14" id="14"/>
            <p:cNvSpPr txBox="true"/>
            <p:nvPr/>
          </p:nvSpPr>
          <p:spPr>
            <a:xfrm>
              <a:off x="76200" y="47625"/>
              <a:ext cx="660400" cy="688975"/>
            </a:xfrm>
            <a:prstGeom prst="rect">
              <a:avLst/>
            </a:prstGeom>
          </p:spPr>
          <p:txBody>
            <a:bodyPr anchor="ctr" rtlCol="false" tIns="50800" lIns="50800" bIns="50800" rIns="50800"/>
            <a:lstStyle/>
            <a:p>
              <a:pPr algn="ctr">
                <a:lnSpc>
                  <a:spcPts val="1960"/>
                </a:lnSpc>
              </a:pPr>
            </a:p>
          </p:txBody>
        </p:sp>
      </p:grpSp>
      <p:grpSp>
        <p:nvGrpSpPr>
          <p:cNvPr name="Group 15" id="15"/>
          <p:cNvGrpSpPr/>
          <p:nvPr/>
        </p:nvGrpSpPr>
        <p:grpSpPr>
          <a:xfrm rot="0">
            <a:off x="7667157" y="1819038"/>
            <a:ext cx="378723" cy="378723"/>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ECCDC"/>
            </a:solidFill>
            <a:ln w="28575" cap="sq">
              <a:solidFill>
                <a:srgbClr val="174973"/>
              </a:solidFill>
              <a:prstDash val="solid"/>
              <a:miter/>
            </a:ln>
          </p:spPr>
        </p:sp>
        <p:sp>
          <p:nvSpPr>
            <p:cNvPr name="TextBox 17" id="17"/>
            <p:cNvSpPr txBox="true"/>
            <p:nvPr/>
          </p:nvSpPr>
          <p:spPr>
            <a:xfrm>
              <a:off x="76200" y="47625"/>
              <a:ext cx="660400" cy="688975"/>
            </a:xfrm>
            <a:prstGeom prst="rect">
              <a:avLst/>
            </a:prstGeom>
          </p:spPr>
          <p:txBody>
            <a:bodyPr anchor="ctr" rtlCol="false" tIns="50800" lIns="50800" bIns="50800" rIns="50800"/>
            <a:lstStyle/>
            <a:p>
              <a:pPr algn="ctr">
                <a:lnSpc>
                  <a:spcPts val="1960"/>
                </a:lnSpc>
              </a:pPr>
            </a:p>
          </p:txBody>
        </p:sp>
      </p:gr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364857" y="358628"/>
            <a:ext cx="17558286" cy="9569744"/>
            <a:chOff x="0" y="0"/>
            <a:chExt cx="4624405" cy="2520426"/>
          </a:xfrm>
        </p:grpSpPr>
        <p:sp>
          <p:nvSpPr>
            <p:cNvPr name="Freeform 4" id="4"/>
            <p:cNvSpPr/>
            <p:nvPr/>
          </p:nvSpPr>
          <p:spPr>
            <a:xfrm flipH="false" flipV="false" rot="0">
              <a:off x="0" y="0"/>
              <a:ext cx="4624405" cy="2520426"/>
            </a:xfrm>
            <a:custGeom>
              <a:avLst/>
              <a:gdLst/>
              <a:ahLst/>
              <a:cxnLst/>
              <a:rect r="r" b="b" t="t" l="l"/>
              <a:pathLst>
                <a:path h="2520426" w="4624405">
                  <a:moveTo>
                    <a:pt x="5291" y="0"/>
                  </a:moveTo>
                  <a:lnTo>
                    <a:pt x="4619113" y="0"/>
                  </a:lnTo>
                  <a:cubicBezTo>
                    <a:pt x="4622036" y="0"/>
                    <a:pt x="4624405" y="2369"/>
                    <a:pt x="4624405" y="5291"/>
                  </a:cubicBezTo>
                  <a:lnTo>
                    <a:pt x="4624405" y="2515135"/>
                  </a:lnTo>
                  <a:cubicBezTo>
                    <a:pt x="4624405" y="2516539"/>
                    <a:pt x="4623847" y="2517884"/>
                    <a:pt x="4622855" y="2518877"/>
                  </a:cubicBezTo>
                  <a:cubicBezTo>
                    <a:pt x="4621862" y="2519869"/>
                    <a:pt x="4620517" y="2520426"/>
                    <a:pt x="4619113" y="2520426"/>
                  </a:cubicBezTo>
                  <a:lnTo>
                    <a:pt x="5291" y="2520426"/>
                  </a:lnTo>
                  <a:cubicBezTo>
                    <a:pt x="3888" y="2520426"/>
                    <a:pt x="2542" y="2519869"/>
                    <a:pt x="1550" y="2518877"/>
                  </a:cubicBezTo>
                  <a:cubicBezTo>
                    <a:pt x="557" y="2517884"/>
                    <a:pt x="0" y="2516539"/>
                    <a:pt x="0" y="2515135"/>
                  </a:cubicBezTo>
                  <a:lnTo>
                    <a:pt x="0" y="5291"/>
                  </a:lnTo>
                  <a:cubicBezTo>
                    <a:pt x="0" y="3888"/>
                    <a:pt x="557" y="2542"/>
                    <a:pt x="1550" y="1550"/>
                  </a:cubicBezTo>
                  <a:cubicBezTo>
                    <a:pt x="2542" y="557"/>
                    <a:pt x="3888" y="0"/>
                    <a:pt x="5291" y="0"/>
                  </a:cubicBezTo>
                  <a:close/>
                </a:path>
              </a:pathLst>
            </a:custGeom>
            <a:solidFill>
              <a:srgbClr val="F0F0F0">
                <a:alpha val="95686"/>
              </a:srgbClr>
            </a:solidFill>
            <a:ln w="38100" cap="sq">
              <a:solidFill>
                <a:srgbClr val="174973">
                  <a:alpha val="95686"/>
                </a:srgbClr>
              </a:solidFill>
              <a:prstDash val="solid"/>
              <a:miter/>
            </a:ln>
          </p:spPr>
        </p:sp>
        <p:sp>
          <p:nvSpPr>
            <p:cNvPr name="TextBox 5" id="5"/>
            <p:cNvSpPr txBox="true"/>
            <p:nvPr/>
          </p:nvSpPr>
          <p:spPr>
            <a:xfrm>
              <a:off x="0" y="28575"/>
              <a:ext cx="4624405" cy="2491851"/>
            </a:xfrm>
            <a:prstGeom prst="rect">
              <a:avLst/>
            </a:prstGeom>
          </p:spPr>
          <p:txBody>
            <a:bodyPr anchor="ctr" rtlCol="false" tIns="50800" lIns="50800" bIns="50800" rIns="50800"/>
            <a:lstStyle/>
            <a:p>
              <a:pPr algn="ctr">
                <a:lnSpc>
                  <a:spcPts val="2600"/>
                </a:lnSpc>
              </a:pPr>
            </a:p>
          </p:txBody>
        </p:sp>
      </p:grpSp>
      <p:sp>
        <p:nvSpPr>
          <p:cNvPr name="AutoShape 6" id="6"/>
          <p:cNvSpPr/>
          <p:nvPr/>
        </p:nvSpPr>
        <p:spPr>
          <a:xfrm flipV="true">
            <a:off x="6613981" y="463963"/>
            <a:ext cx="0" cy="9480995"/>
          </a:xfrm>
          <a:prstGeom prst="line">
            <a:avLst/>
          </a:prstGeom>
          <a:ln cap="flat" w="28575">
            <a:solidFill>
              <a:srgbClr val="174973"/>
            </a:solidFill>
            <a:prstDash val="solid"/>
            <a:headEnd type="none" len="sm" w="sm"/>
            <a:tailEnd type="none" len="sm" w="sm"/>
          </a:ln>
        </p:spPr>
      </p:sp>
      <p:grpSp>
        <p:nvGrpSpPr>
          <p:cNvPr name="Group 7" id="7"/>
          <p:cNvGrpSpPr/>
          <p:nvPr/>
        </p:nvGrpSpPr>
        <p:grpSpPr>
          <a:xfrm rot="0">
            <a:off x="6442048" y="4426713"/>
            <a:ext cx="378723" cy="378723"/>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ECCDC"/>
            </a:solidFill>
            <a:ln w="28575" cap="sq">
              <a:solidFill>
                <a:srgbClr val="174973"/>
              </a:solidFill>
              <a:prstDash val="solid"/>
              <a:miter/>
            </a:ln>
          </p:spPr>
        </p:sp>
        <p:sp>
          <p:nvSpPr>
            <p:cNvPr name="TextBox 9" id="9"/>
            <p:cNvSpPr txBox="true"/>
            <p:nvPr/>
          </p:nvSpPr>
          <p:spPr>
            <a:xfrm>
              <a:off x="76200" y="47625"/>
              <a:ext cx="660400" cy="688975"/>
            </a:xfrm>
            <a:prstGeom prst="rect">
              <a:avLst/>
            </a:prstGeom>
          </p:spPr>
          <p:txBody>
            <a:bodyPr anchor="ctr" rtlCol="false" tIns="50800" lIns="50800" bIns="50800" rIns="50800"/>
            <a:lstStyle/>
            <a:p>
              <a:pPr algn="ctr">
                <a:lnSpc>
                  <a:spcPts val="1960"/>
                </a:lnSpc>
              </a:pPr>
            </a:p>
          </p:txBody>
        </p:sp>
      </p:grpSp>
      <p:grpSp>
        <p:nvGrpSpPr>
          <p:cNvPr name="Group 10" id="10"/>
          <p:cNvGrpSpPr/>
          <p:nvPr/>
        </p:nvGrpSpPr>
        <p:grpSpPr>
          <a:xfrm rot="0">
            <a:off x="6442048" y="6977114"/>
            <a:ext cx="378723" cy="378723"/>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ECCDC"/>
            </a:solidFill>
            <a:ln w="28575" cap="sq">
              <a:solidFill>
                <a:srgbClr val="174973"/>
              </a:solidFill>
              <a:prstDash val="solid"/>
              <a:miter/>
            </a:ln>
          </p:spPr>
        </p:sp>
        <p:sp>
          <p:nvSpPr>
            <p:cNvPr name="TextBox 12" id="12"/>
            <p:cNvSpPr txBox="true"/>
            <p:nvPr/>
          </p:nvSpPr>
          <p:spPr>
            <a:xfrm>
              <a:off x="76200" y="47625"/>
              <a:ext cx="660400" cy="688975"/>
            </a:xfrm>
            <a:prstGeom prst="rect">
              <a:avLst/>
            </a:prstGeom>
          </p:spPr>
          <p:txBody>
            <a:bodyPr anchor="ctr" rtlCol="false" tIns="50800" lIns="50800" bIns="50800" rIns="50800"/>
            <a:lstStyle/>
            <a:p>
              <a:pPr algn="ctr">
                <a:lnSpc>
                  <a:spcPts val="1960"/>
                </a:lnSpc>
              </a:pPr>
            </a:p>
          </p:txBody>
        </p:sp>
      </p:grpSp>
      <p:grpSp>
        <p:nvGrpSpPr>
          <p:cNvPr name="Group 13" id="13"/>
          <p:cNvGrpSpPr/>
          <p:nvPr/>
        </p:nvGrpSpPr>
        <p:grpSpPr>
          <a:xfrm rot="0">
            <a:off x="6424619" y="1879998"/>
            <a:ext cx="378723" cy="378723"/>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ECCDC"/>
            </a:solidFill>
            <a:ln w="28575" cap="sq">
              <a:solidFill>
                <a:srgbClr val="174973"/>
              </a:solidFill>
              <a:prstDash val="solid"/>
              <a:miter/>
            </a:ln>
          </p:spPr>
        </p:sp>
        <p:sp>
          <p:nvSpPr>
            <p:cNvPr name="TextBox 15" id="15"/>
            <p:cNvSpPr txBox="true"/>
            <p:nvPr/>
          </p:nvSpPr>
          <p:spPr>
            <a:xfrm>
              <a:off x="76200" y="47625"/>
              <a:ext cx="660400" cy="688975"/>
            </a:xfrm>
            <a:prstGeom prst="rect">
              <a:avLst/>
            </a:prstGeom>
          </p:spPr>
          <p:txBody>
            <a:bodyPr anchor="ctr" rtlCol="false" tIns="50800" lIns="50800" bIns="50800" rIns="50800"/>
            <a:lstStyle/>
            <a:p>
              <a:pPr algn="ctr">
                <a:lnSpc>
                  <a:spcPts val="1960"/>
                </a:lnSpc>
              </a:pPr>
            </a:p>
          </p:txBody>
        </p:sp>
      </p:grpSp>
      <p:sp>
        <p:nvSpPr>
          <p:cNvPr name="Freeform 16" id="16"/>
          <p:cNvSpPr/>
          <p:nvPr/>
        </p:nvSpPr>
        <p:spPr>
          <a:xfrm flipH="false" flipV="false" rot="0">
            <a:off x="7165290" y="3051496"/>
            <a:ext cx="10094010" cy="2602858"/>
          </a:xfrm>
          <a:custGeom>
            <a:avLst/>
            <a:gdLst/>
            <a:ahLst/>
            <a:cxnLst/>
            <a:rect r="r" b="b" t="t" l="l"/>
            <a:pathLst>
              <a:path h="2602858" w="10094010">
                <a:moveTo>
                  <a:pt x="0" y="0"/>
                </a:moveTo>
                <a:lnTo>
                  <a:pt x="10094010" y="0"/>
                </a:lnTo>
                <a:lnTo>
                  <a:pt x="10094010" y="2602858"/>
                </a:lnTo>
                <a:lnTo>
                  <a:pt x="0" y="2602858"/>
                </a:lnTo>
                <a:lnTo>
                  <a:pt x="0" y="0"/>
                </a:lnTo>
                <a:close/>
              </a:path>
            </a:pathLst>
          </a:custGeom>
          <a:blipFill>
            <a:blip r:embed="rId3"/>
            <a:stretch>
              <a:fillRect l="0" t="0" r="0" b="0"/>
            </a:stretch>
          </a:blipFill>
        </p:spPr>
      </p:sp>
      <p:sp>
        <p:nvSpPr>
          <p:cNvPr name="TextBox 17" id="17"/>
          <p:cNvSpPr txBox="true"/>
          <p:nvPr/>
        </p:nvSpPr>
        <p:spPr>
          <a:xfrm rot="0">
            <a:off x="1028700" y="3577590"/>
            <a:ext cx="5593995" cy="1626870"/>
          </a:xfrm>
          <a:prstGeom prst="rect">
            <a:avLst/>
          </a:prstGeom>
        </p:spPr>
        <p:txBody>
          <a:bodyPr anchor="t" rtlCol="false" tIns="0" lIns="0" bIns="0" rIns="0">
            <a:spAutoFit/>
          </a:bodyPr>
          <a:lstStyle/>
          <a:p>
            <a:pPr algn="l">
              <a:lnSpc>
                <a:spcPts val="6240"/>
              </a:lnSpc>
            </a:pPr>
            <a:r>
              <a:rPr lang="en-US" sz="6000" b="true">
                <a:solidFill>
                  <a:srgbClr val="174973"/>
                </a:solidFill>
                <a:latin typeface="Roboto Bold"/>
                <a:ea typeface="Roboto Bold"/>
                <a:cs typeface="Roboto Bold"/>
                <a:sym typeface="Roboto Bold"/>
              </a:rPr>
              <a:t>Priorización del backlog</a:t>
            </a:r>
          </a:p>
        </p:txBody>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364857" y="358628"/>
            <a:ext cx="17558286" cy="9569744"/>
            <a:chOff x="0" y="0"/>
            <a:chExt cx="4624405" cy="2520426"/>
          </a:xfrm>
        </p:grpSpPr>
        <p:sp>
          <p:nvSpPr>
            <p:cNvPr name="Freeform 4" id="4"/>
            <p:cNvSpPr/>
            <p:nvPr/>
          </p:nvSpPr>
          <p:spPr>
            <a:xfrm flipH="false" flipV="false" rot="0">
              <a:off x="0" y="0"/>
              <a:ext cx="4624405" cy="2520426"/>
            </a:xfrm>
            <a:custGeom>
              <a:avLst/>
              <a:gdLst/>
              <a:ahLst/>
              <a:cxnLst/>
              <a:rect r="r" b="b" t="t" l="l"/>
              <a:pathLst>
                <a:path h="2520426" w="4624405">
                  <a:moveTo>
                    <a:pt x="5291" y="0"/>
                  </a:moveTo>
                  <a:lnTo>
                    <a:pt x="4619113" y="0"/>
                  </a:lnTo>
                  <a:cubicBezTo>
                    <a:pt x="4622036" y="0"/>
                    <a:pt x="4624405" y="2369"/>
                    <a:pt x="4624405" y="5291"/>
                  </a:cubicBezTo>
                  <a:lnTo>
                    <a:pt x="4624405" y="2515135"/>
                  </a:lnTo>
                  <a:cubicBezTo>
                    <a:pt x="4624405" y="2516539"/>
                    <a:pt x="4623847" y="2517884"/>
                    <a:pt x="4622855" y="2518877"/>
                  </a:cubicBezTo>
                  <a:cubicBezTo>
                    <a:pt x="4621862" y="2519869"/>
                    <a:pt x="4620517" y="2520426"/>
                    <a:pt x="4619113" y="2520426"/>
                  </a:cubicBezTo>
                  <a:lnTo>
                    <a:pt x="5291" y="2520426"/>
                  </a:lnTo>
                  <a:cubicBezTo>
                    <a:pt x="3888" y="2520426"/>
                    <a:pt x="2542" y="2519869"/>
                    <a:pt x="1550" y="2518877"/>
                  </a:cubicBezTo>
                  <a:cubicBezTo>
                    <a:pt x="557" y="2517884"/>
                    <a:pt x="0" y="2516539"/>
                    <a:pt x="0" y="2515135"/>
                  </a:cubicBezTo>
                  <a:lnTo>
                    <a:pt x="0" y="5291"/>
                  </a:lnTo>
                  <a:cubicBezTo>
                    <a:pt x="0" y="3888"/>
                    <a:pt x="557" y="2542"/>
                    <a:pt x="1550" y="1550"/>
                  </a:cubicBezTo>
                  <a:cubicBezTo>
                    <a:pt x="2542" y="557"/>
                    <a:pt x="3888" y="0"/>
                    <a:pt x="5291" y="0"/>
                  </a:cubicBezTo>
                  <a:close/>
                </a:path>
              </a:pathLst>
            </a:custGeom>
            <a:solidFill>
              <a:srgbClr val="F0F0F0"/>
            </a:solidFill>
            <a:ln w="38100" cap="sq">
              <a:solidFill>
                <a:srgbClr val="174973"/>
              </a:solidFill>
              <a:prstDash val="solid"/>
              <a:miter/>
            </a:ln>
          </p:spPr>
        </p:sp>
        <p:sp>
          <p:nvSpPr>
            <p:cNvPr name="TextBox 5" id="5"/>
            <p:cNvSpPr txBox="true"/>
            <p:nvPr/>
          </p:nvSpPr>
          <p:spPr>
            <a:xfrm>
              <a:off x="0" y="28575"/>
              <a:ext cx="4624405" cy="2491851"/>
            </a:xfrm>
            <a:prstGeom prst="rect">
              <a:avLst/>
            </a:prstGeom>
          </p:spPr>
          <p:txBody>
            <a:bodyPr anchor="ctr" rtlCol="false" tIns="50800" lIns="50800" bIns="50800" rIns="50800"/>
            <a:lstStyle/>
            <a:p>
              <a:pPr algn="ctr">
                <a:lnSpc>
                  <a:spcPts val="2600"/>
                </a:lnSpc>
              </a:pPr>
            </a:p>
          </p:txBody>
        </p:sp>
      </p:grpSp>
      <p:sp>
        <p:nvSpPr>
          <p:cNvPr name="Freeform 6" id="6"/>
          <p:cNvSpPr/>
          <p:nvPr/>
        </p:nvSpPr>
        <p:spPr>
          <a:xfrm flipH="false" flipV="false" rot="0">
            <a:off x="1028700" y="3317584"/>
            <a:ext cx="7951199" cy="4132826"/>
          </a:xfrm>
          <a:custGeom>
            <a:avLst/>
            <a:gdLst/>
            <a:ahLst/>
            <a:cxnLst/>
            <a:rect r="r" b="b" t="t" l="l"/>
            <a:pathLst>
              <a:path h="4132826" w="7951199">
                <a:moveTo>
                  <a:pt x="0" y="0"/>
                </a:moveTo>
                <a:lnTo>
                  <a:pt x="7951199" y="0"/>
                </a:lnTo>
                <a:lnTo>
                  <a:pt x="7951199" y="4132826"/>
                </a:lnTo>
                <a:lnTo>
                  <a:pt x="0" y="4132826"/>
                </a:lnTo>
                <a:lnTo>
                  <a:pt x="0" y="0"/>
                </a:lnTo>
                <a:close/>
              </a:path>
            </a:pathLst>
          </a:custGeom>
          <a:blipFill>
            <a:blip r:embed="rId3"/>
            <a:stretch>
              <a:fillRect l="0" t="0" r="0" b="0"/>
            </a:stretch>
          </a:blipFill>
        </p:spPr>
      </p:sp>
      <p:sp>
        <p:nvSpPr>
          <p:cNvPr name="Freeform 7" id="7"/>
          <p:cNvSpPr/>
          <p:nvPr/>
        </p:nvSpPr>
        <p:spPr>
          <a:xfrm flipH="false" flipV="false" rot="0">
            <a:off x="9356334" y="3317584"/>
            <a:ext cx="8175917" cy="1825916"/>
          </a:xfrm>
          <a:custGeom>
            <a:avLst/>
            <a:gdLst/>
            <a:ahLst/>
            <a:cxnLst/>
            <a:rect r="r" b="b" t="t" l="l"/>
            <a:pathLst>
              <a:path h="1825916" w="8175917">
                <a:moveTo>
                  <a:pt x="0" y="0"/>
                </a:moveTo>
                <a:lnTo>
                  <a:pt x="8175917" y="0"/>
                </a:lnTo>
                <a:lnTo>
                  <a:pt x="8175917" y="1825916"/>
                </a:lnTo>
                <a:lnTo>
                  <a:pt x="0" y="1825916"/>
                </a:lnTo>
                <a:lnTo>
                  <a:pt x="0" y="0"/>
                </a:lnTo>
                <a:close/>
              </a:path>
            </a:pathLst>
          </a:custGeom>
          <a:blipFill>
            <a:blip r:embed="rId4"/>
            <a:stretch>
              <a:fillRect l="0" t="0" r="0" b="0"/>
            </a:stretch>
          </a:blipFill>
        </p:spPr>
      </p:sp>
      <p:sp>
        <p:nvSpPr>
          <p:cNvPr name="TextBox 8" id="8"/>
          <p:cNvSpPr txBox="true"/>
          <p:nvPr/>
        </p:nvSpPr>
        <p:spPr>
          <a:xfrm rot="0">
            <a:off x="1409700" y="1104900"/>
            <a:ext cx="11394210" cy="836295"/>
          </a:xfrm>
          <a:prstGeom prst="rect">
            <a:avLst/>
          </a:prstGeom>
        </p:spPr>
        <p:txBody>
          <a:bodyPr anchor="t" rtlCol="false" tIns="0" lIns="0" bIns="0" rIns="0">
            <a:spAutoFit/>
          </a:bodyPr>
          <a:lstStyle/>
          <a:p>
            <a:pPr algn="l">
              <a:lnSpc>
                <a:spcPts val="6240"/>
              </a:lnSpc>
            </a:pPr>
            <a:r>
              <a:rPr lang="en-US" sz="6000" b="true">
                <a:solidFill>
                  <a:srgbClr val="174973"/>
                </a:solidFill>
                <a:latin typeface="Roboto Bold"/>
                <a:ea typeface="Roboto Bold"/>
                <a:cs typeface="Roboto Bold"/>
                <a:sym typeface="Roboto Bold"/>
              </a:rPr>
              <a:t>SPRING BACKLOG 01</a:t>
            </a:r>
          </a:p>
        </p:txBody>
      </p:sp>
      <p:sp>
        <p:nvSpPr>
          <p:cNvPr name="TextBox 9" id="9"/>
          <p:cNvSpPr txBox="true"/>
          <p:nvPr/>
        </p:nvSpPr>
        <p:spPr>
          <a:xfrm rot="0">
            <a:off x="667026" y="2049435"/>
            <a:ext cx="9006781" cy="827913"/>
          </a:xfrm>
          <a:prstGeom prst="rect">
            <a:avLst/>
          </a:prstGeom>
        </p:spPr>
        <p:txBody>
          <a:bodyPr anchor="t" rtlCol="false" tIns="0" lIns="0" bIns="0" rIns="0">
            <a:spAutoFit/>
          </a:bodyPr>
          <a:lstStyle/>
          <a:p>
            <a:pPr algn="just" marL="518157" indent="-259078" lvl="1">
              <a:lnSpc>
                <a:spcPts val="3335"/>
              </a:lnSpc>
              <a:buFont typeface="Arial"/>
              <a:buChar char="•"/>
            </a:pPr>
            <a:r>
              <a:rPr lang="en-US" sz="2399" spc="11">
                <a:solidFill>
                  <a:srgbClr val="174973"/>
                </a:solidFill>
                <a:latin typeface="Inter"/>
                <a:ea typeface="Inter"/>
                <a:cs typeface="Inter"/>
                <a:sym typeface="Inter"/>
              </a:rPr>
              <a:t>Para este Spring se tomo en cuenta un trabajo de 60 horas</a:t>
            </a:r>
          </a:p>
        </p:txBody>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364857" y="358628"/>
            <a:ext cx="17558286" cy="9569744"/>
            <a:chOff x="0" y="0"/>
            <a:chExt cx="4624405" cy="2520426"/>
          </a:xfrm>
        </p:grpSpPr>
        <p:sp>
          <p:nvSpPr>
            <p:cNvPr name="Freeform 4" id="4"/>
            <p:cNvSpPr/>
            <p:nvPr/>
          </p:nvSpPr>
          <p:spPr>
            <a:xfrm flipH="false" flipV="false" rot="0">
              <a:off x="0" y="0"/>
              <a:ext cx="4624405" cy="2520426"/>
            </a:xfrm>
            <a:custGeom>
              <a:avLst/>
              <a:gdLst/>
              <a:ahLst/>
              <a:cxnLst/>
              <a:rect r="r" b="b" t="t" l="l"/>
              <a:pathLst>
                <a:path h="2520426" w="4624405">
                  <a:moveTo>
                    <a:pt x="5291" y="0"/>
                  </a:moveTo>
                  <a:lnTo>
                    <a:pt x="4619113" y="0"/>
                  </a:lnTo>
                  <a:cubicBezTo>
                    <a:pt x="4622036" y="0"/>
                    <a:pt x="4624405" y="2369"/>
                    <a:pt x="4624405" y="5291"/>
                  </a:cubicBezTo>
                  <a:lnTo>
                    <a:pt x="4624405" y="2515135"/>
                  </a:lnTo>
                  <a:cubicBezTo>
                    <a:pt x="4624405" y="2516539"/>
                    <a:pt x="4623847" y="2517884"/>
                    <a:pt x="4622855" y="2518877"/>
                  </a:cubicBezTo>
                  <a:cubicBezTo>
                    <a:pt x="4621862" y="2519869"/>
                    <a:pt x="4620517" y="2520426"/>
                    <a:pt x="4619113" y="2520426"/>
                  </a:cubicBezTo>
                  <a:lnTo>
                    <a:pt x="5291" y="2520426"/>
                  </a:lnTo>
                  <a:cubicBezTo>
                    <a:pt x="3888" y="2520426"/>
                    <a:pt x="2542" y="2519869"/>
                    <a:pt x="1550" y="2518877"/>
                  </a:cubicBezTo>
                  <a:cubicBezTo>
                    <a:pt x="557" y="2517884"/>
                    <a:pt x="0" y="2516539"/>
                    <a:pt x="0" y="2515135"/>
                  </a:cubicBezTo>
                  <a:lnTo>
                    <a:pt x="0" y="5291"/>
                  </a:lnTo>
                  <a:cubicBezTo>
                    <a:pt x="0" y="3888"/>
                    <a:pt x="557" y="2542"/>
                    <a:pt x="1550" y="1550"/>
                  </a:cubicBezTo>
                  <a:cubicBezTo>
                    <a:pt x="2542" y="557"/>
                    <a:pt x="3888" y="0"/>
                    <a:pt x="5291" y="0"/>
                  </a:cubicBezTo>
                  <a:close/>
                </a:path>
              </a:pathLst>
            </a:custGeom>
            <a:solidFill>
              <a:srgbClr val="F0F0F0"/>
            </a:solidFill>
            <a:ln w="38100" cap="sq">
              <a:solidFill>
                <a:srgbClr val="174973"/>
              </a:solidFill>
              <a:prstDash val="solid"/>
              <a:miter/>
            </a:ln>
          </p:spPr>
        </p:sp>
        <p:sp>
          <p:nvSpPr>
            <p:cNvPr name="TextBox 5" id="5"/>
            <p:cNvSpPr txBox="true"/>
            <p:nvPr/>
          </p:nvSpPr>
          <p:spPr>
            <a:xfrm>
              <a:off x="0" y="28575"/>
              <a:ext cx="4624405" cy="2491851"/>
            </a:xfrm>
            <a:prstGeom prst="rect">
              <a:avLst/>
            </a:prstGeom>
          </p:spPr>
          <p:txBody>
            <a:bodyPr anchor="ctr" rtlCol="false" tIns="50800" lIns="50800" bIns="50800" rIns="50800"/>
            <a:lstStyle/>
            <a:p>
              <a:pPr algn="ctr">
                <a:lnSpc>
                  <a:spcPts val="2600"/>
                </a:lnSpc>
              </a:pPr>
            </a:p>
          </p:txBody>
        </p:sp>
      </p:grpSp>
      <p:sp>
        <p:nvSpPr>
          <p:cNvPr name="Freeform 6" id="6"/>
          <p:cNvSpPr/>
          <p:nvPr/>
        </p:nvSpPr>
        <p:spPr>
          <a:xfrm flipH="false" flipV="false" rot="0">
            <a:off x="1028700" y="2206099"/>
            <a:ext cx="9445238" cy="6648259"/>
          </a:xfrm>
          <a:custGeom>
            <a:avLst/>
            <a:gdLst/>
            <a:ahLst/>
            <a:cxnLst/>
            <a:rect r="r" b="b" t="t" l="l"/>
            <a:pathLst>
              <a:path h="6648259" w="9445238">
                <a:moveTo>
                  <a:pt x="0" y="0"/>
                </a:moveTo>
                <a:lnTo>
                  <a:pt x="9445238" y="0"/>
                </a:lnTo>
                <a:lnTo>
                  <a:pt x="9445238" y="6648258"/>
                </a:lnTo>
                <a:lnTo>
                  <a:pt x="0" y="6648258"/>
                </a:lnTo>
                <a:lnTo>
                  <a:pt x="0" y="0"/>
                </a:lnTo>
                <a:close/>
              </a:path>
            </a:pathLst>
          </a:custGeom>
          <a:blipFill>
            <a:blip r:embed="rId3"/>
            <a:stretch>
              <a:fillRect l="0" t="-711" r="0" b="-711"/>
            </a:stretch>
          </a:blipFill>
        </p:spPr>
      </p:sp>
      <p:sp>
        <p:nvSpPr>
          <p:cNvPr name="Freeform 7" id="7"/>
          <p:cNvSpPr/>
          <p:nvPr/>
        </p:nvSpPr>
        <p:spPr>
          <a:xfrm flipH="false" flipV="false" rot="0">
            <a:off x="10691762" y="4467521"/>
            <a:ext cx="6806364" cy="2064225"/>
          </a:xfrm>
          <a:custGeom>
            <a:avLst/>
            <a:gdLst/>
            <a:ahLst/>
            <a:cxnLst/>
            <a:rect r="r" b="b" t="t" l="l"/>
            <a:pathLst>
              <a:path h="2064225" w="6806364">
                <a:moveTo>
                  <a:pt x="0" y="0"/>
                </a:moveTo>
                <a:lnTo>
                  <a:pt x="6806364" y="0"/>
                </a:lnTo>
                <a:lnTo>
                  <a:pt x="6806364" y="2064225"/>
                </a:lnTo>
                <a:lnTo>
                  <a:pt x="0" y="2064225"/>
                </a:lnTo>
                <a:lnTo>
                  <a:pt x="0" y="0"/>
                </a:lnTo>
                <a:close/>
              </a:path>
            </a:pathLst>
          </a:custGeom>
          <a:blipFill>
            <a:blip r:embed="rId4"/>
            <a:stretch>
              <a:fillRect l="0" t="0" r="0" b="0"/>
            </a:stretch>
          </a:blipFill>
        </p:spPr>
      </p:sp>
      <p:sp>
        <p:nvSpPr>
          <p:cNvPr name="TextBox 8" id="8"/>
          <p:cNvSpPr txBox="true"/>
          <p:nvPr/>
        </p:nvSpPr>
        <p:spPr>
          <a:xfrm rot="0">
            <a:off x="1409700" y="1104900"/>
            <a:ext cx="11394210" cy="836295"/>
          </a:xfrm>
          <a:prstGeom prst="rect">
            <a:avLst/>
          </a:prstGeom>
        </p:spPr>
        <p:txBody>
          <a:bodyPr anchor="t" rtlCol="false" tIns="0" lIns="0" bIns="0" rIns="0">
            <a:spAutoFit/>
          </a:bodyPr>
          <a:lstStyle/>
          <a:p>
            <a:pPr algn="l">
              <a:lnSpc>
                <a:spcPts val="6240"/>
              </a:lnSpc>
            </a:pPr>
            <a:r>
              <a:rPr lang="en-US" sz="6000" b="true">
                <a:solidFill>
                  <a:srgbClr val="174973"/>
                </a:solidFill>
                <a:latin typeface="Roboto Bold"/>
                <a:ea typeface="Roboto Bold"/>
                <a:cs typeface="Roboto Bold"/>
                <a:sym typeface="Roboto Bold"/>
              </a:rPr>
              <a:t>SPRING BACKLOG 01</a:t>
            </a:r>
          </a:p>
        </p:txBody>
      </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364857" y="358628"/>
            <a:ext cx="17558286" cy="9569744"/>
            <a:chOff x="0" y="0"/>
            <a:chExt cx="4624405" cy="2520426"/>
          </a:xfrm>
        </p:grpSpPr>
        <p:sp>
          <p:nvSpPr>
            <p:cNvPr name="Freeform 4" id="4"/>
            <p:cNvSpPr/>
            <p:nvPr/>
          </p:nvSpPr>
          <p:spPr>
            <a:xfrm flipH="false" flipV="false" rot="0">
              <a:off x="0" y="0"/>
              <a:ext cx="4624405" cy="2520426"/>
            </a:xfrm>
            <a:custGeom>
              <a:avLst/>
              <a:gdLst/>
              <a:ahLst/>
              <a:cxnLst/>
              <a:rect r="r" b="b" t="t" l="l"/>
              <a:pathLst>
                <a:path h="2520426" w="4624405">
                  <a:moveTo>
                    <a:pt x="5291" y="0"/>
                  </a:moveTo>
                  <a:lnTo>
                    <a:pt x="4619113" y="0"/>
                  </a:lnTo>
                  <a:cubicBezTo>
                    <a:pt x="4622036" y="0"/>
                    <a:pt x="4624405" y="2369"/>
                    <a:pt x="4624405" y="5291"/>
                  </a:cubicBezTo>
                  <a:lnTo>
                    <a:pt x="4624405" y="2515135"/>
                  </a:lnTo>
                  <a:cubicBezTo>
                    <a:pt x="4624405" y="2516539"/>
                    <a:pt x="4623847" y="2517884"/>
                    <a:pt x="4622855" y="2518877"/>
                  </a:cubicBezTo>
                  <a:cubicBezTo>
                    <a:pt x="4621862" y="2519869"/>
                    <a:pt x="4620517" y="2520426"/>
                    <a:pt x="4619113" y="2520426"/>
                  </a:cubicBezTo>
                  <a:lnTo>
                    <a:pt x="5291" y="2520426"/>
                  </a:lnTo>
                  <a:cubicBezTo>
                    <a:pt x="3888" y="2520426"/>
                    <a:pt x="2542" y="2519869"/>
                    <a:pt x="1550" y="2518877"/>
                  </a:cubicBezTo>
                  <a:cubicBezTo>
                    <a:pt x="557" y="2517884"/>
                    <a:pt x="0" y="2516539"/>
                    <a:pt x="0" y="2515135"/>
                  </a:cubicBezTo>
                  <a:lnTo>
                    <a:pt x="0" y="5291"/>
                  </a:lnTo>
                  <a:cubicBezTo>
                    <a:pt x="0" y="3888"/>
                    <a:pt x="557" y="2542"/>
                    <a:pt x="1550" y="1550"/>
                  </a:cubicBezTo>
                  <a:cubicBezTo>
                    <a:pt x="2542" y="557"/>
                    <a:pt x="3888" y="0"/>
                    <a:pt x="5291" y="0"/>
                  </a:cubicBezTo>
                  <a:close/>
                </a:path>
              </a:pathLst>
            </a:custGeom>
            <a:solidFill>
              <a:srgbClr val="F0F0F0"/>
            </a:solidFill>
            <a:ln w="38100" cap="sq">
              <a:solidFill>
                <a:srgbClr val="174973"/>
              </a:solidFill>
              <a:prstDash val="solid"/>
              <a:miter/>
            </a:ln>
          </p:spPr>
        </p:sp>
        <p:sp>
          <p:nvSpPr>
            <p:cNvPr name="TextBox 5" id="5"/>
            <p:cNvSpPr txBox="true"/>
            <p:nvPr/>
          </p:nvSpPr>
          <p:spPr>
            <a:xfrm>
              <a:off x="0" y="28575"/>
              <a:ext cx="4624405" cy="2491851"/>
            </a:xfrm>
            <a:prstGeom prst="rect">
              <a:avLst/>
            </a:prstGeom>
          </p:spPr>
          <p:txBody>
            <a:bodyPr anchor="ctr" rtlCol="false" tIns="50800" lIns="50800" bIns="50800" rIns="50800"/>
            <a:lstStyle/>
            <a:p>
              <a:pPr algn="ctr">
                <a:lnSpc>
                  <a:spcPts val="2600"/>
                </a:lnSpc>
              </a:pPr>
            </a:p>
          </p:txBody>
        </p:sp>
      </p:grpSp>
      <p:sp>
        <p:nvSpPr>
          <p:cNvPr name="Freeform 6" id="6"/>
          <p:cNvSpPr/>
          <p:nvPr/>
        </p:nvSpPr>
        <p:spPr>
          <a:xfrm flipH="false" flipV="false" rot="0">
            <a:off x="1028700" y="3536514"/>
            <a:ext cx="8115300" cy="2367437"/>
          </a:xfrm>
          <a:custGeom>
            <a:avLst/>
            <a:gdLst/>
            <a:ahLst/>
            <a:cxnLst/>
            <a:rect r="r" b="b" t="t" l="l"/>
            <a:pathLst>
              <a:path h="2367437" w="8115300">
                <a:moveTo>
                  <a:pt x="0" y="0"/>
                </a:moveTo>
                <a:lnTo>
                  <a:pt x="8115300" y="0"/>
                </a:lnTo>
                <a:lnTo>
                  <a:pt x="8115300" y="2367437"/>
                </a:lnTo>
                <a:lnTo>
                  <a:pt x="0" y="2367437"/>
                </a:lnTo>
                <a:lnTo>
                  <a:pt x="0" y="0"/>
                </a:lnTo>
                <a:close/>
              </a:path>
            </a:pathLst>
          </a:custGeom>
          <a:blipFill>
            <a:blip r:embed="rId3"/>
            <a:stretch>
              <a:fillRect l="0" t="0" r="0" b="0"/>
            </a:stretch>
          </a:blipFill>
        </p:spPr>
      </p:sp>
      <p:sp>
        <p:nvSpPr>
          <p:cNvPr name="Freeform 7" id="7"/>
          <p:cNvSpPr/>
          <p:nvPr/>
        </p:nvSpPr>
        <p:spPr>
          <a:xfrm flipH="false" flipV="false" rot="0">
            <a:off x="9495112" y="3536514"/>
            <a:ext cx="7587960" cy="5198381"/>
          </a:xfrm>
          <a:custGeom>
            <a:avLst/>
            <a:gdLst/>
            <a:ahLst/>
            <a:cxnLst/>
            <a:rect r="r" b="b" t="t" l="l"/>
            <a:pathLst>
              <a:path h="5198381" w="7587960">
                <a:moveTo>
                  <a:pt x="0" y="0"/>
                </a:moveTo>
                <a:lnTo>
                  <a:pt x="7587960" y="0"/>
                </a:lnTo>
                <a:lnTo>
                  <a:pt x="7587960" y="5198381"/>
                </a:lnTo>
                <a:lnTo>
                  <a:pt x="0" y="5198381"/>
                </a:lnTo>
                <a:lnTo>
                  <a:pt x="0" y="0"/>
                </a:lnTo>
                <a:close/>
              </a:path>
            </a:pathLst>
          </a:custGeom>
          <a:blipFill>
            <a:blip r:embed="rId4"/>
            <a:stretch>
              <a:fillRect l="0" t="0" r="0" b="0"/>
            </a:stretch>
          </a:blipFill>
        </p:spPr>
      </p:sp>
      <p:sp>
        <p:nvSpPr>
          <p:cNvPr name="TextBox 8" id="8"/>
          <p:cNvSpPr txBox="true"/>
          <p:nvPr/>
        </p:nvSpPr>
        <p:spPr>
          <a:xfrm rot="0">
            <a:off x="1409700" y="1104900"/>
            <a:ext cx="11394210" cy="836295"/>
          </a:xfrm>
          <a:prstGeom prst="rect">
            <a:avLst/>
          </a:prstGeom>
        </p:spPr>
        <p:txBody>
          <a:bodyPr anchor="t" rtlCol="false" tIns="0" lIns="0" bIns="0" rIns="0">
            <a:spAutoFit/>
          </a:bodyPr>
          <a:lstStyle/>
          <a:p>
            <a:pPr algn="l">
              <a:lnSpc>
                <a:spcPts val="6240"/>
              </a:lnSpc>
            </a:pPr>
            <a:r>
              <a:rPr lang="en-US" sz="6000" b="true">
                <a:solidFill>
                  <a:srgbClr val="174973"/>
                </a:solidFill>
                <a:latin typeface="Roboto Bold"/>
                <a:ea typeface="Roboto Bold"/>
                <a:cs typeface="Roboto Bold"/>
                <a:sym typeface="Roboto Bold"/>
              </a:rPr>
              <a:t>SPRING BACKLOG 02</a:t>
            </a:r>
          </a:p>
        </p:txBody>
      </p:sp>
      <p:sp>
        <p:nvSpPr>
          <p:cNvPr name="TextBox 9" id="9"/>
          <p:cNvSpPr txBox="true"/>
          <p:nvPr/>
        </p:nvSpPr>
        <p:spPr>
          <a:xfrm rot="0">
            <a:off x="667026" y="2049435"/>
            <a:ext cx="9006781" cy="827913"/>
          </a:xfrm>
          <a:prstGeom prst="rect">
            <a:avLst/>
          </a:prstGeom>
        </p:spPr>
        <p:txBody>
          <a:bodyPr anchor="t" rtlCol="false" tIns="0" lIns="0" bIns="0" rIns="0">
            <a:spAutoFit/>
          </a:bodyPr>
          <a:lstStyle/>
          <a:p>
            <a:pPr algn="just" marL="518157" indent="-259078" lvl="1">
              <a:lnSpc>
                <a:spcPts val="3335"/>
              </a:lnSpc>
              <a:buFont typeface="Arial"/>
              <a:buChar char="•"/>
            </a:pPr>
            <a:r>
              <a:rPr lang="en-US" sz="2399" spc="11">
                <a:solidFill>
                  <a:srgbClr val="174973"/>
                </a:solidFill>
                <a:latin typeface="Inter"/>
                <a:ea typeface="Inter"/>
                <a:cs typeface="Inter"/>
                <a:sym typeface="Inter"/>
              </a:rPr>
              <a:t>Para este Spring se tomo en cuenta un trabajo de 61 horas</a:t>
            </a:r>
          </a:p>
        </p:txBody>
      </p:sp>
    </p:spTree>
  </p:cSld>
  <p:clrMapOvr>
    <a:masterClrMapping/>
  </p:clrMapOvr>
</p:sld>
</file>

<file path=ppt/slides/slide2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364857" y="358628"/>
            <a:ext cx="17558286" cy="9569744"/>
            <a:chOff x="0" y="0"/>
            <a:chExt cx="4624405" cy="2520426"/>
          </a:xfrm>
        </p:grpSpPr>
        <p:sp>
          <p:nvSpPr>
            <p:cNvPr name="Freeform 4" id="4"/>
            <p:cNvSpPr/>
            <p:nvPr/>
          </p:nvSpPr>
          <p:spPr>
            <a:xfrm flipH="false" flipV="false" rot="0">
              <a:off x="0" y="0"/>
              <a:ext cx="4624405" cy="2520426"/>
            </a:xfrm>
            <a:custGeom>
              <a:avLst/>
              <a:gdLst/>
              <a:ahLst/>
              <a:cxnLst/>
              <a:rect r="r" b="b" t="t" l="l"/>
              <a:pathLst>
                <a:path h="2520426" w="4624405">
                  <a:moveTo>
                    <a:pt x="5291" y="0"/>
                  </a:moveTo>
                  <a:lnTo>
                    <a:pt x="4619113" y="0"/>
                  </a:lnTo>
                  <a:cubicBezTo>
                    <a:pt x="4622036" y="0"/>
                    <a:pt x="4624405" y="2369"/>
                    <a:pt x="4624405" y="5291"/>
                  </a:cubicBezTo>
                  <a:lnTo>
                    <a:pt x="4624405" y="2515135"/>
                  </a:lnTo>
                  <a:cubicBezTo>
                    <a:pt x="4624405" y="2516539"/>
                    <a:pt x="4623847" y="2517884"/>
                    <a:pt x="4622855" y="2518877"/>
                  </a:cubicBezTo>
                  <a:cubicBezTo>
                    <a:pt x="4621862" y="2519869"/>
                    <a:pt x="4620517" y="2520426"/>
                    <a:pt x="4619113" y="2520426"/>
                  </a:cubicBezTo>
                  <a:lnTo>
                    <a:pt x="5291" y="2520426"/>
                  </a:lnTo>
                  <a:cubicBezTo>
                    <a:pt x="3888" y="2520426"/>
                    <a:pt x="2542" y="2519869"/>
                    <a:pt x="1550" y="2518877"/>
                  </a:cubicBezTo>
                  <a:cubicBezTo>
                    <a:pt x="557" y="2517884"/>
                    <a:pt x="0" y="2516539"/>
                    <a:pt x="0" y="2515135"/>
                  </a:cubicBezTo>
                  <a:lnTo>
                    <a:pt x="0" y="5291"/>
                  </a:lnTo>
                  <a:cubicBezTo>
                    <a:pt x="0" y="3888"/>
                    <a:pt x="557" y="2542"/>
                    <a:pt x="1550" y="1550"/>
                  </a:cubicBezTo>
                  <a:cubicBezTo>
                    <a:pt x="2542" y="557"/>
                    <a:pt x="3888" y="0"/>
                    <a:pt x="5291" y="0"/>
                  </a:cubicBezTo>
                  <a:close/>
                </a:path>
              </a:pathLst>
            </a:custGeom>
            <a:solidFill>
              <a:srgbClr val="F0F0F0"/>
            </a:solidFill>
            <a:ln w="38100" cap="sq">
              <a:solidFill>
                <a:srgbClr val="174973"/>
              </a:solidFill>
              <a:prstDash val="solid"/>
              <a:miter/>
            </a:ln>
          </p:spPr>
        </p:sp>
        <p:sp>
          <p:nvSpPr>
            <p:cNvPr name="TextBox 5" id="5"/>
            <p:cNvSpPr txBox="true"/>
            <p:nvPr/>
          </p:nvSpPr>
          <p:spPr>
            <a:xfrm>
              <a:off x="0" y="28575"/>
              <a:ext cx="4624405" cy="2491851"/>
            </a:xfrm>
            <a:prstGeom prst="rect">
              <a:avLst/>
            </a:prstGeom>
          </p:spPr>
          <p:txBody>
            <a:bodyPr anchor="ctr" rtlCol="false" tIns="50800" lIns="50800" bIns="50800" rIns="50800"/>
            <a:lstStyle/>
            <a:p>
              <a:pPr algn="ctr">
                <a:lnSpc>
                  <a:spcPts val="2600"/>
                </a:lnSpc>
              </a:pPr>
            </a:p>
          </p:txBody>
        </p:sp>
      </p:grpSp>
      <p:sp>
        <p:nvSpPr>
          <p:cNvPr name="Freeform 6" id="6"/>
          <p:cNvSpPr/>
          <p:nvPr/>
        </p:nvSpPr>
        <p:spPr>
          <a:xfrm flipH="false" flipV="false" rot="0">
            <a:off x="1028700" y="3029749"/>
            <a:ext cx="8821651" cy="5635360"/>
          </a:xfrm>
          <a:custGeom>
            <a:avLst/>
            <a:gdLst/>
            <a:ahLst/>
            <a:cxnLst/>
            <a:rect r="r" b="b" t="t" l="l"/>
            <a:pathLst>
              <a:path h="5635360" w="8821651">
                <a:moveTo>
                  <a:pt x="0" y="0"/>
                </a:moveTo>
                <a:lnTo>
                  <a:pt x="8821651" y="0"/>
                </a:lnTo>
                <a:lnTo>
                  <a:pt x="8821651" y="5635360"/>
                </a:lnTo>
                <a:lnTo>
                  <a:pt x="0" y="5635360"/>
                </a:lnTo>
                <a:lnTo>
                  <a:pt x="0" y="0"/>
                </a:lnTo>
                <a:close/>
              </a:path>
            </a:pathLst>
          </a:custGeom>
          <a:blipFill>
            <a:blip r:embed="rId3"/>
            <a:stretch>
              <a:fillRect l="0" t="0" r="0" b="0"/>
            </a:stretch>
          </a:blipFill>
        </p:spPr>
      </p:sp>
      <p:sp>
        <p:nvSpPr>
          <p:cNvPr name="Freeform 7" id="7"/>
          <p:cNvSpPr/>
          <p:nvPr/>
        </p:nvSpPr>
        <p:spPr>
          <a:xfrm flipH="false" flipV="false" rot="0">
            <a:off x="10250792" y="3028364"/>
            <a:ext cx="7008508" cy="2819065"/>
          </a:xfrm>
          <a:custGeom>
            <a:avLst/>
            <a:gdLst/>
            <a:ahLst/>
            <a:cxnLst/>
            <a:rect r="r" b="b" t="t" l="l"/>
            <a:pathLst>
              <a:path h="2819065" w="7008508">
                <a:moveTo>
                  <a:pt x="0" y="0"/>
                </a:moveTo>
                <a:lnTo>
                  <a:pt x="7008508" y="0"/>
                </a:lnTo>
                <a:lnTo>
                  <a:pt x="7008508" y="2819065"/>
                </a:lnTo>
                <a:lnTo>
                  <a:pt x="0" y="2819065"/>
                </a:lnTo>
                <a:lnTo>
                  <a:pt x="0" y="0"/>
                </a:lnTo>
                <a:close/>
              </a:path>
            </a:pathLst>
          </a:custGeom>
          <a:blipFill>
            <a:blip r:embed="rId4"/>
            <a:stretch>
              <a:fillRect l="0" t="0" r="0" b="0"/>
            </a:stretch>
          </a:blipFill>
        </p:spPr>
      </p:sp>
      <p:sp>
        <p:nvSpPr>
          <p:cNvPr name="Freeform 8" id="8"/>
          <p:cNvSpPr/>
          <p:nvPr/>
        </p:nvSpPr>
        <p:spPr>
          <a:xfrm flipH="false" flipV="false" rot="0">
            <a:off x="10377574" y="6050267"/>
            <a:ext cx="6754943" cy="2325021"/>
          </a:xfrm>
          <a:custGeom>
            <a:avLst/>
            <a:gdLst/>
            <a:ahLst/>
            <a:cxnLst/>
            <a:rect r="r" b="b" t="t" l="l"/>
            <a:pathLst>
              <a:path h="2325021" w="6754943">
                <a:moveTo>
                  <a:pt x="0" y="0"/>
                </a:moveTo>
                <a:lnTo>
                  <a:pt x="6754944" y="0"/>
                </a:lnTo>
                <a:lnTo>
                  <a:pt x="6754944" y="2325021"/>
                </a:lnTo>
                <a:lnTo>
                  <a:pt x="0" y="2325021"/>
                </a:lnTo>
                <a:lnTo>
                  <a:pt x="0" y="0"/>
                </a:lnTo>
                <a:close/>
              </a:path>
            </a:pathLst>
          </a:custGeom>
          <a:blipFill>
            <a:blip r:embed="rId5"/>
            <a:stretch>
              <a:fillRect l="0" t="0" r="0" b="0"/>
            </a:stretch>
          </a:blipFill>
        </p:spPr>
      </p:sp>
      <p:sp>
        <p:nvSpPr>
          <p:cNvPr name="TextBox 9" id="9"/>
          <p:cNvSpPr txBox="true"/>
          <p:nvPr/>
        </p:nvSpPr>
        <p:spPr>
          <a:xfrm rot="0">
            <a:off x="1409700" y="1104900"/>
            <a:ext cx="11394210" cy="836295"/>
          </a:xfrm>
          <a:prstGeom prst="rect">
            <a:avLst/>
          </a:prstGeom>
        </p:spPr>
        <p:txBody>
          <a:bodyPr anchor="t" rtlCol="false" tIns="0" lIns="0" bIns="0" rIns="0">
            <a:spAutoFit/>
          </a:bodyPr>
          <a:lstStyle/>
          <a:p>
            <a:pPr algn="l">
              <a:lnSpc>
                <a:spcPts val="6240"/>
              </a:lnSpc>
            </a:pPr>
            <a:r>
              <a:rPr lang="en-US" sz="6000" b="true">
                <a:solidFill>
                  <a:srgbClr val="174973"/>
                </a:solidFill>
                <a:latin typeface="Roboto Bold"/>
                <a:ea typeface="Roboto Bold"/>
                <a:cs typeface="Roboto Bold"/>
                <a:sym typeface="Roboto Bold"/>
              </a:rPr>
              <a:t>SPRING BACKLOG 02</a:t>
            </a:r>
          </a:p>
        </p:txBody>
      </p:sp>
      <p:sp>
        <p:nvSpPr>
          <p:cNvPr name="TextBox 10" id="10"/>
          <p:cNvSpPr txBox="true"/>
          <p:nvPr/>
        </p:nvSpPr>
        <p:spPr>
          <a:xfrm rot="0">
            <a:off x="667026" y="2049435"/>
            <a:ext cx="9006781" cy="827913"/>
          </a:xfrm>
          <a:prstGeom prst="rect">
            <a:avLst/>
          </a:prstGeom>
        </p:spPr>
        <p:txBody>
          <a:bodyPr anchor="t" rtlCol="false" tIns="0" lIns="0" bIns="0" rIns="0">
            <a:spAutoFit/>
          </a:bodyPr>
          <a:lstStyle/>
          <a:p>
            <a:pPr algn="just" marL="518157" indent="-259078" lvl="1">
              <a:lnSpc>
                <a:spcPts val="3335"/>
              </a:lnSpc>
              <a:buFont typeface="Arial"/>
              <a:buChar char="•"/>
            </a:pPr>
            <a:r>
              <a:rPr lang="en-US" sz="2399" spc="11">
                <a:solidFill>
                  <a:srgbClr val="174973"/>
                </a:solidFill>
                <a:latin typeface="Inter"/>
                <a:ea typeface="Inter"/>
                <a:cs typeface="Inter"/>
                <a:sym typeface="Inter"/>
              </a:rPr>
              <a:t>Para este Spring se tomo en cuenta un trabajo de 61 horas</a:t>
            </a:r>
          </a:p>
        </p:txBody>
      </p:sp>
    </p:spTree>
  </p:cSld>
  <p:clrMapOvr>
    <a:masterClrMapping/>
  </p:clrMapOvr>
</p:sld>
</file>

<file path=ppt/slides/slide2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364857" y="358628"/>
            <a:ext cx="17558286" cy="9569744"/>
            <a:chOff x="0" y="0"/>
            <a:chExt cx="4624405" cy="2520426"/>
          </a:xfrm>
        </p:grpSpPr>
        <p:sp>
          <p:nvSpPr>
            <p:cNvPr name="Freeform 4" id="4"/>
            <p:cNvSpPr/>
            <p:nvPr/>
          </p:nvSpPr>
          <p:spPr>
            <a:xfrm flipH="false" flipV="false" rot="0">
              <a:off x="0" y="0"/>
              <a:ext cx="4624405" cy="2520426"/>
            </a:xfrm>
            <a:custGeom>
              <a:avLst/>
              <a:gdLst/>
              <a:ahLst/>
              <a:cxnLst/>
              <a:rect r="r" b="b" t="t" l="l"/>
              <a:pathLst>
                <a:path h="2520426" w="4624405">
                  <a:moveTo>
                    <a:pt x="5291" y="0"/>
                  </a:moveTo>
                  <a:lnTo>
                    <a:pt x="4619113" y="0"/>
                  </a:lnTo>
                  <a:cubicBezTo>
                    <a:pt x="4622036" y="0"/>
                    <a:pt x="4624405" y="2369"/>
                    <a:pt x="4624405" y="5291"/>
                  </a:cubicBezTo>
                  <a:lnTo>
                    <a:pt x="4624405" y="2515135"/>
                  </a:lnTo>
                  <a:cubicBezTo>
                    <a:pt x="4624405" y="2516539"/>
                    <a:pt x="4623847" y="2517884"/>
                    <a:pt x="4622855" y="2518877"/>
                  </a:cubicBezTo>
                  <a:cubicBezTo>
                    <a:pt x="4621862" y="2519869"/>
                    <a:pt x="4620517" y="2520426"/>
                    <a:pt x="4619113" y="2520426"/>
                  </a:cubicBezTo>
                  <a:lnTo>
                    <a:pt x="5291" y="2520426"/>
                  </a:lnTo>
                  <a:cubicBezTo>
                    <a:pt x="3888" y="2520426"/>
                    <a:pt x="2542" y="2519869"/>
                    <a:pt x="1550" y="2518877"/>
                  </a:cubicBezTo>
                  <a:cubicBezTo>
                    <a:pt x="557" y="2517884"/>
                    <a:pt x="0" y="2516539"/>
                    <a:pt x="0" y="2515135"/>
                  </a:cubicBezTo>
                  <a:lnTo>
                    <a:pt x="0" y="5291"/>
                  </a:lnTo>
                  <a:cubicBezTo>
                    <a:pt x="0" y="3888"/>
                    <a:pt x="557" y="2542"/>
                    <a:pt x="1550" y="1550"/>
                  </a:cubicBezTo>
                  <a:cubicBezTo>
                    <a:pt x="2542" y="557"/>
                    <a:pt x="3888" y="0"/>
                    <a:pt x="5291" y="0"/>
                  </a:cubicBezTo>
                  <a:close/>
                </a:path>
              </a:pathLst>
            </a:custGeom>
            <a:solidFill>
              <a:srgbClr val="F0F0F0"/>
            </a:solidFill>
            <a:ln w="38100" cap="sq">
              <a:solidFill>
                <a:srgbClr val="174973"/>
              </a:solidFill>
              <a:prstDash val="solid"/>
              <a:miter/>
            </a:ln>
          </p:spPr>
        </p:sp>
        <p:sp>
          <p:nvSpPr>
            <p:cNvPr name="TextBox 5" id="5"/>
            <p:cNvSpPr txBox="true"/>
            <p:nvPr/>
          </p:nvSpPr>
          <p:spPr>
            <a:xfrm>
              <a:off x="0" y="28575"/>
              <a:ext cx="4624405" cy="2491851"/>
            </a:xfrm>
            <a:prstGeom prst="rect">
              <a:avLst/>
            </a:prstGeom>
          </p:spPr>
          <p:txBody>
            <a:bodyPr anchor="ctr" rtlCol="false" tIns="50800" lIns="50800" bIns="50800" rIns="50800"/>
            <a:lstStyle/>
            <a:p>
              <a:pPr algn="ctr">
                <a:lnSpc>
                  <a:spcPts val="2600"/>
                </a:lnSpc>
              </a:pPr>
            </a:p>
          </p:txBody>
        </p:sp>
      </p:grpSp>
      <p:sp>
        <p:nvSpPr>
          <p:cNvPr name="Freeform 6" id="6"/>
          <p:cNvSpPr/>
          <p:nvPr/>
        </p:nvSpPr>
        <p:spPr>
          <a:xfrm flipH="false" flipV="false" rot="0">
            <a:off x="1028700" y="3028492"/>
            <a:ext cx="8489017" cy="3957556"/>
          </a:xfrm>
          <a:custGeom>
            <a:avLst/>
            <a:gdLst/>
            <a:ahLst/>
            <a:cxnLst/>
            <a:rect r="r" b="b" t="t" l="l"/>
            <a:pathLst>
              <a:path h="3957556" w="8489017">
                <a:moveTo>
                  <a:pt x="0" y="0"/>
                </a:moveTo>
                <a:lnTo>
                  <a:pt x="8489017" y="0"/>
                </a:lnTo>
                <a:lnTo>
                  <a:pt x="8489017" y="3957556"/>
                </a:lnTo>
                <a:lnTo>
                  <a:pt x="0" y="3957556"/>
                </a:lnTo>
                <a:lnTo>
                  <a:pt x="0" y="0"/>
                </a:lnTo>
                <a:close/>
              </a:path>
            </a:pathLst>
          </a:custGeom>
          <a:blipFill>
            <a:blip r:embed="rId3"/>
            <a:stretch>
              <a:fillRect l="0" t="0" r="0" b="0"/>
            </a:stretch>
          </a:blipFill>
        </p:spPr>
      </p:sp>
      <p:sp>
        <p:nvSpPr>
          <p:cNvPr name="Freeform 7" id="7"/>
          <p:cNvSpPr/>
          <p:nvPr/>
        </p:nvSpPr>
        <p:spPr>
          <a:xfrm flipH="false" flipV="false" rot="0">
            <a:off x="1028700" y="6986048"/>
            <a:ext cx="8489017" cy="1069524"/>
          </a:xfrm>
          <a:custGeom>
            <a:avLst/>
            <a:gdLst/>
            <a:ahLst/>
            <a:cxnLst/>
            <a:rect r="r" b="b" t="t" l="l"/>
            <a:pathLst>
              <a:path h="1069524" w="8489017">
                <a:moveTo>
                  <a:pt x="0" y="0"/>
                </a:moveTo>
                <a:lnTo>
                  <a:pt x="8489017" y="0"/>
                </a:lnTo>
                <a:lnTo>
                  <a:pt x="8489017" y="1069524"/>
                </a:lnTo>
                <a:lnTo>
                  <a:pt x="0" y="1069524"/>
                </a:lnTo>
                <a:lnTo>
                  <a:pt x="0" y="0"/>
                </a:lnTo>
                <a:close/>
              </a:path>
            </a:pathLst>
          </a:custGeom>
          <a:blipFill>
            <a:blip r:embed="rId4"/>
            <a:stretch>
              <a:fillRect l="0" t="0" r="0" b="-4168"/>
            </a:stretch>
          </a:blipFill>
        </p:spPr>
      </p:sp>
      <p:sp>
        <p:nvSpPr>
          <p:cNvPr name="Freeform 8" id="8"/>
          <p:cNvSpPr/>
          <p:nvPr/>
        </p:nvSpPr>
        <p:spPr>
          <a:xfrm flipH="false" flipV="false" rot="0">
            <a:off x="10171229" y="572453"/>
            <a:ext cx="7319758" cy="5916884"/>
          </a:xfrm>
          <a:custGeom>
            <a:avLst/>
            <a:gdLst/>
            <a:ahLst/>
            <a:cxnLst/>
            <a:rect r="r" b="b" t="t" l="l"/>
            <a:pathLst>
              <a:path h="5916884" w="7319758">
                <a:moveTo>
                  <a:pt x="0" y="0"/>
                </a:moveTo>
                <a:lnTo>
                  <a:pt x="7319758" y="0"/>
                </a:lnTo>
                <a:lnTo>
                  <a:pt x="7319758" y="5916883"/>
                </a:lnTo>
                <a:lnTo>
                  <a:pt x="0" y="5916883"/>
                </a:lnTo>
                <a:lnTo>
                  <a:pt x="0" y="0"/>
                </a:lnTo>
                <a:close/>
              </a:path>
            </a:pathLst>
          </a:custGeom>
          <a:blipFill>
            <a:blip r:embed="rId5"/>
            <a:stretch>
              <a:fillRect l="0" t="0" r="0" b="0"/>
            </a:stretch>
          </a:blipFill>
        </p:spPr>
      </p:sp>
      <p:sp>
        <p:nvSpPr>
          <p:cNvPr name="Freeform 9" id="9"/>
          <p:cNvSpPr/>
          <p:nvPr/>
        </p:nvSpPr>
        <p:spPr>
          <a:xfrm flipH="false" flipV="false" rot="0">
            <a:off x="10171229" y="6706731"/>
            <a:ext cx="7319758" cy="2289307"/>
          </a:xfrm>
          <a:custGeom>
            <a:avLst/>
            <a:gdLst/>
            <a:ahLst/>
            <a:cxnLst/>
            <a:rect r="r" b="b" t="t" l="l"/>
            <a:pathLst>
              <a:path h="2289307" w="7319758">
                <a:moveTo>
                  <a:pt x="0" y="0"/>
                </a:moveTo>
                <a:lnTo>
                  <a:pt x="7319758" y="0"/>
                </a:lnTo>
                <a:lnTo>
                  <a:pt x="7319758" y="2289307"/>
                </a:lnTo>
                <a:lnTo>
                  <a:pt x="0" y="2289307"/>
                </a:lnTo>
                <a:lnTo>
                  <a:pt x="0" y="0"/>
                </a:lnTo>
                <a:close/>
              </a:path>
            </a:pathLst>
          </a:custGeom>
          <a:blipFill>
            <a:blip r:embed="rId6"/>
            <a:stretch>
              <a:fillRect l="0" t="0" r="0" b="0"/>
            </a:stretch>
          </a:blipFill>
        </p:spPr>
      </p:sp>
      <p:sp>
        <p:nvSpPr>
          <p:cNvPr name="TextBox 10" id="10"/>
          <p:cNvSpPr txBox="true"/>
          <p:nvPr/>
        </p:nvSpPr>
        <p:spPr>
          <a:xfrm rot="0">
            <a:off x="1028700" y="648652"/>
            <a:ext cx="11394210" cy="836295"/>
          </a:xfrm>
          <a:prstGeom prst="rect">
            <a:avLst/>
          </a:prstGeom>
        </p:spPr>
        <p:txBody>
          <a:bodyPr anchor="t" rtlCol="false" tIns="0" lIns="0" bIns="0" rIns="0">
            <a:spAutoFit/>
          </a:bodyPr>
          <a:lstStyle/>
          <a:p>
            <a:pPr algn="l">
              <a:lnSpc>
                <a:spcPts val="6240"/>
              </a:lnSpc>
            </a:pPr>
            <a:r>
              <a:rPr lang="en-US" sz="6000" b="true">
                <a:solidFill>
                  <a:srgbClr val="174973"/>
                </a:solidFill>
                <a:latin typeface="Roboto Bold"/>
                <a:ea typeface="Roboto Bold"/>
                <a:cs typeface="Roboto Bold"/>
                <a:sym typeface="Roboto Bold"/>
              </a:rPr>
              <a:t>SPRING BACKLOG 03</a:t>
            </a:r>
          </a:p>
        </p:txBody>
      </p:sp>
      <p:sp>
        <p:nvSpPr>
          <p:cNvPr name="TextBox 11" id="11"/>
          <p:cNvSpPr txBox="true"/>
          <p:nvPr/>
        </p:nvSpPr>
        <p:spPr>
          <a:xfrm rot="0">
            <a:off x="644951" y="1610029"/>
            <a:ext cx="9006781" cy="1247013"/>
          </a:xfrm>
          <a:prstGeom prst="rect">
            <a:avLst/>
          </a:prstGeom>
        </p:spPr>
        <p:txBody>
          <a:bodyPr anchor="t" rtlCol="false" tIns="0" lIns="0" bIns="0" rIns="0">
            <a:spAutoFit/>
          </a:bodyPr>
          <a:lstStyle/>
          <a:p>
            <a:pPr algn="just" marL="518157" indent="-259078" lvl="1">
              <a:lnSpc>
                <a:spcPts val="3335"/>
              </a:lnSpc>
              <a:buFont typeface="Arial"/>
              <a:buChar char="•"/>
            </a:pPr>
            <a:r>
              <a:rPr lang="en-US" sz="2399" spc="11">
                <a:solidFill>
                  <a:srgbClr val="174973"/>
                </a:solidFill>
                <a:latin typeface="Inter"/>
                <a:ea typeface="Inter"/>
                <a:cs typeface="Inter"/>
                <a:sym typeface="Inter"/>
              </a:rPr>
              <a:t>Para este Spring se tomo en cuenta un trabajo de 49 horas donde se utilizara el tiempo libre para realizar las correcciónes en distintos problemas que puedan ocurrir </a:t>
            </a:r>
          </a:p>
        </p:txBody>
      </p:sp>
    </p:spTree>
  </p:cSld>
  <p:clrMapOvr>
    <a:masterClrMapping/>
  </p:clrMapOvr>
</p:sld>
</file>

<file path=ppt/slides/slide2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729714" y="717256"/>
            <a:ext cx="16828573" cy="8852488"/>
            <a:chOff x="0" y="0"/>
            <a:chExt cx="4432217" cy="2331520"/>
          </a:xfrm>
        </p:grpSpPr>
        <p:sp>
          <p:nvSpPr>
            <p:cNvPr name="Freeform 4" id="4"/>
            <p:cNvSpPr/>
            <p:nvPr/>
          </p:nvSpPr>
          <p:spPr>
            <a:xfrm flipH="false" flipV="false" rot="0">
              <a:off x="0" y="0"/>
              <a:ext cx="4432217" cy="2331520"/>
            </a:xfrm>
            <a:custGeom>
              <a:avLst/>
              <a:gdLst/>
              <a:ahLst/>
              <a:cxnLst/>
              <a:rect r="r" b="b" t="t" l="l"/>
              <a:pathLst>
                <a:path h="2331520" w="4432217">
                  <a:moveTo>
                    <a:pt x="5521" y="0"/>
                  </a:moveTo>
                  <a:lnTo>
                    <a:pt x="4426696" y="0"/>
                  </a:lnTo>
                  <a:cubicBezTo>
                    <a:pt x="4429745" y="0"/>
                    <a:pt x="4432217" y="2472"/>
                    <a:pt x="4432217" y="5521"/>
                  </a:cubicBezTo>
                  <a:lnTo>
                    <a:pt x="4432217" y="2325999"/>
                  </a:lnTo>
                  <a:cubicBezTo>
                    <a:pt x="4432217" y="2327463"/>
                    <a:pt x="4431635" y="2328867"/>
                    <a:pt x="4430600" y="2329903"/>
                  </a:cubicBezTo>
                  <a:cubicBezTo>
                    <a:pt x="4429565" y="2330938"/>
                    <a:pt x="4428160" y="2331520"/>
                    <a:pt x="4426696" y="2331520"/>
                  </a:cubicBezTo>
                  <a:lnTo>
                    <a:pt x="5521" y="2331520"/>
                  </a:lnTo>
                  <a:cubicBezTo>
                    <a:pt x="2472" y="2331520"/>
                    <a:pt x="0" y="2329048"/>
                    <a:pt x="0" y="2325999"/>
                  </a:cubicBezTo>
                  <a:lnTo>
                    <a:pt x="0" y="5521"/>
                  </a:lnTo>
                  <a:cubicBezTo>
                    <a:pt x="0" y="2472"/>
                    <a:pt x="2472" y="0"/>
                    <a:pt x="5521" y="0"/>
                  </a:cubicBezTo>
                  <a:close/>
                </a:path>
              </a:pathLst>
            </a:custGeom>
            <a:solidFill>
              <a:srgbClr val="1D5D92">
                <a:alpha val="91765"/>
              </a:srgbClr>
            </a:solidFill>
            <a:ln w="38100" cap="sq">
              <a:solidFill>
                <a:srgbClr val="1D5D92">
                  <a:alpha val="91765"/>
                </a:srgbClr>
              </a:solidFill>
              <a:prstDash val="solid"/>
              <a:miter/>
            </a:ln>
          </p:spPr>
        </p:sp>
        <p:sp>
          <p:nvSpPr>
            <p:cNvPr name="TextBox 5" id="5"/>
            <p:cNvSpPr txBox="true"/>
            <p:nvPr/>
          </p:nvSpPr>
          <p:spPr>
            <a:xfrm>
              <a:off x="0" y="28575"/>
              <a:ext cx="4432217" cy="2302945"/>
            </a:xfrm>
            <a:prstGeom prst="rect">
              <a:avLst/>
            </a:prstGeom>
          </p:spPr>
          <p:txBody>
            <a:bodyPr anchor="ctr" rtlCol="false" tIns="50800" lIns="50800" bIns="50800" rIns="50800"/>
            <a:lstStyle/>
            <a:p>
              <a:pPr algn="ctr">
                <a:lnSpc>
                  <a:spcPts val="2600"/>
                </a:lnSpc>
              </a:pPr>
            </a:p>
          </p:txBody>
        </p:sp>
      </p:grpSp>
      <p:sp>
        <p:nvSpPr>
          <p:cNvPr name="TextBox 6" id="6"/>
          <p:cNvSpPr txBox="true"/>
          <p:nvPr/>
        </p:nvSpPr>
        <p:spPr>
          <a:xfrm rot="0">
            <a:off x="5245428" y="3529742"/>
            <a:ext cx="7797144" cy="3398965"/>
          </a:xfrm>
          <a:prstGeom prst="rect">
            <a:avLst/>
          </a:prstGeom>
        </p:spPr>
        <p:txBody>
          <a:bodyPr anchor="t" rtlCol="false" tIns="0" lIns="0" bIns="0" rIns="0">
            <a:spAutoFit/>
          </a:bodyPr>
          <a:lstStyle/>
          <a:p>
            <a:pPr algn="ctr">
              <a:lnSpc>
                <a:spcPts val="13087"/>
              </a:lnSpc>
            </a:pPr>
            <a:r>
              <a:rPr lang="en-US" sz="12584">
                <a:solidFill>
                  <a:srgbClr val="F0F0F0"/>
                </a:solidFill>
                <a:latin typeface="Bobby Jones Soft"/>
                <a:ea typeface="Bobby Jones Soft"/>
                <a:cs typeface="Bobby Jones Soft"/>
                <a:sym typeface="Bobby Jones Soft"/>
              </a:rPr>
              <a:t>¡MUCHAS GRACIAS!</a:t>
            </a:r>
          </a:p>
        </p:txBody>
      </p:sp>
      <p:sp>
        <p:nvSpPr>
          <p:cNvPr name="Freeform 7" id="7"/>
          <p:cNvSpPr/>
          <p:nvPr/>
        </p:nvSpPr>
        <p:spPr>
          <a:xfrm flipH="false" flipV="false" rot="-638899">
            <a:off x="4366774" y="2242147"/>
            <a:ext cx="1771440" cy="1613621"/>
          </a:xfrm>
          <a:custGeom>
            <a:avLst/>
            <a:gdLst/>
            <a:ahLst/>
            <a:cxnLst/>
            <a:rect r="r" b="b" t="t" l="l"/>
            <a:pathLst>
              <a:path h="1613621" w="1771440">
                <a:moveTo>
                  <a:pt x="0" y="0"/>
                </a:moveTo>
                <a:lnTo>
                  <a:pt x="1771439" y="0"/>
                </a:lnTo>
                <a:lnTo>
                  <a:pt x="1771439" y="1613621"/>
                </a:lnTo>
                <a:lnTo>
                  <a:pt x="0" y="161362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false" flipV="false" rot="10585173">
            <a:off x="12234961" y="6527264"/>
            <a:ext cx="1771440" cy="1613621"/>
          </a:xfrm>
          <a:custGeom>
            <a:avLst/>
            <a:gdLst/>
            <a:ahLst/>
            <a:cxnLst/>
            <a:rect r="r" b="b" t="t" l="l"/>
            <a:pathLst>
              <a:path h="1613621" w="1771440">
                <a:moveTo>
                  <a:pt x="0" y="0"/>
                </a:moveTo>
                <a:lnTo>
                  <a:pt x="1771440" y="0"/>
                </a:lnTo>
                <a:lnTo>
                  <a:pt x="1771440" y="1613621"/>
                </a:lnTo>
                <a:lnTo>
                  <a:pt x="0" y="161362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9" id="9"/>
          <p:cNvGrpSpPr/>
          <p:nvPr/>
        </p:nvGrpSpPr>
        <p:grpSpPr>
          <a:xfrm rot="0">
            <a:off x="6505514" y="7007759"/>
            <a:ext cx="5276971" cy="636209"/>
            <a:chOff x="0" y="0"/>
            <a:chExt cx="1479279" cy="178347"/>
          </a:xfrm>
        </p:grpSpPr>
        <p:sp>
          <p:nvSpPr>
            <p:cNvPr name="Freeform 10" id="10"/>
            <p:cNvSpPr/>
            <p:nvPr/>
          </p:nvSpPr>
          <p:spPr>
            <a:xfrm flipH="false" flipV="false" rot="0">
              <a:off x="0" y="0"/>
              <a:ext cx="1479279" cy="178347"/>
            </a:xfrm>
            <a:custGeom>
              <a:avLst/>
              <a:gdLst/>
              <a:ahLst/>
              <a:cxnLst/>
              <a:rect r="r" b="b" t="t" l="l"/>
              <a:pathLst>
                <a:path h="178347" w="1479279">
                  <a:moveTo>
                    <a:pt x="74823" y="0"/>
                  </a:moveTo>
                  <a:lnTo>
                    <a:pt x="1404456" y="0"/>
                  </a:lnTo>
                  <a:cubicBezTo>
                    <a:pt x="1424300" y="0"/>
                    <a:pt x="1443331" y="7883"/>
                    <a:pt x="1457363" y="21915"/>
                  </a:cubicBezTo>
                  <a:cubicBezTo>
                    <a:pt x="1471396" y="35947"/>
                    <a:pt x="1479279" y="54979"/>
                    <a:pt x="1479279" y="74823"/>
                  </a:cubicBezTo>
                  <a:lnTo>
                    <a:pt x="1479279" y="103524"/>
                  </a:lnTo>
                  <a:cubicBezTo>
                    <a:pt x="1479279" y="144847"/>
                    <a:pt x="1445779" y="178347"/>
                    <a:pt x="1404456" y="178347"/>
                  </a:cubicBezTo>
                  <a:lnTo>
                    <a:pt x="74823" y="178347"/>
                  </a:lnTo>
                  <a:cubicBezTo>
                    <a:pt x="54979" y="178347"/>
                    <a:pt x="35947" y="170464"/>
                    <a:pt x="21915" y="156432"/>
                  </a:cubicBezTo>
                  <a:cubicBezTo>
                    <a:pt x="7883" y="142400"/>
                    <a:pt x="0" y="123368"/>
                    <a:pt x="0" y="103524"/>
                  </a:cubicBezTo>
                  <a:lnTo>
                    <a:pt x="0" y="74823"/>
                  </a:lnTo>
                  <a:cubicBezTo>
                    <a:pt x="0" y="33499"/>
                    <a:pt x="33499" y="0"/>
                    <a:pt x="74823" y="0"/>
                  </a:cubicBezTo>
                  <a:close/>
                </a:path>
              </a:pathLst>
            </a:custGeom>
            <a:solidFill>
              <a:srgbClr val="000000">
                <a:alpha val="0"/>
              </a:srgbClr>
            </a:solidFill>
            <a:ln w="19050" cap="rnd">
              <a:solidFill>
                <a:srgbClr val="F0F0F0"/>
              </a:solidFill>
              <a:prstDash val="solid"/>
              <a:round/>
            </a:ln>
          </p:spPr>
        </p:sp>
        <p:sp>
          <p:nvSpPr>
            <p:cNvPr name="TextBox 11" id="11"/>
            <p:cNvSpPr txBox="true"/>
            <p:nvPr/>
          </p:nvSpPr>
          <p:spPr>
            <a:xfrm>
              <a:off x="0" y="28575"/>
              <a:ext cx="1479279" cy="149772"/>
            </a:xfrm>
            <a:prstGeom prst="rect">
              <a:avLst/>
            </a:prstGeom>
          </p:spPr>
          <p:txBody>
            <a:bodyPr anchor="ctr" rtlCol="false" tIns="50800" lIns="50800" bIns="50800" rIns="50800"/>
            <a:lstStyle/>
            <a:p>
              <a:pPr algn="ctr">
                <a:lnSpc>
                  <a:spcPts val="2600"/>
                </a:lnSpc>
              </a:pPr>
            </a:p>
          </p:txBody>
        </p:sp>
      </p:grpSp>
      <p:sp>
        <p:nvSpPr>
          <p:cNvPr name="TextBox 12" id="12"/>
          <p:cNvSpPr txBox="true"/>
          <p:nvPr/>
        </p:nvSpPr>
        <p:spPr>
          <a:xfrm rot="0">
            <a:off x="4888635" y="2869341"/>
            <a:ext cx="8510731" cy="346076"/>
          </a:xfrm>
          <a:prstGeom prst="rect">
            <a:avLst/>
          </a:prstGeom>
        </p:spPr>
        <p:txBody>
          <a:bodyPr anchor="t" rtlCol="false" tIns="0" lIns="0" bIns="0" rIns="0">
            <a:spAutoFit/>
          </a:bodyPr>
          <a:lstStyle/>
          <a:p>
            <a:pPr algn="ctr">
              <a:lnSpc>
                <a:spcPts val="2600"/>
              </a:lnSpc>
            </a:pPr>
            <a:r>
              <a:rPr lang="en-US" b="true" sz="2500" spc="-50">
                <a:solidFill>
                  <a:srgbClr val="F0F0F0"/>
                </a:solidFill>
                <a:latin typeface="Inter Bold"/>
                <a:ea typeface="Inter Bold"/>
                <a:cs typeface="Inter Bold"/>
                <a:sym typeface="Inter Bold"/>
              </a:rPr>
              <a:t>Presentado por CHRISTIAN CASTRO</a:t>
            </a:r>
          </a:p>
        </p:txBody>
      </p:sp>
      <p:sp>
        <p:nvSpPr>
          <p:cNvPr name="TextBox 13" id="13"/>
          <p:cNvSpPr txBox="true"/>
          <p:nvPr/>
        </p:nvSpPr>
        <p:spPr>
          <a:xfrm rot="0">
            <a:off x="7208759" y="7168916"/>
            <a:ext cx="3870482" cy="277726"/>
          </a:xfrm>
          <a:prstGeom prst="rect">
            <a:avLst/>
          </a:prstGeom>
        </p:spPr>
        <p:txBody>
          <a:bodyPr anchor="t" rtlCol="false" tIns="0" lIns="0" bIns="0" rIns="0">
            <a:spAutoFit/>
          </a:bodyPr>
          <a:lstStyle/>
          <a:p>
            <a:pPr algn="ctr">
              <a:lnSpc>
                <a:spcPts val="2026"/>
              </a:lnSpc>
            </a:pPr>
            <a:r>
              <a:rPr lang="en-US" sz="1948" spc="-38">
                <a:solidFill>
                  <a:srgbClr val="F0F0F0"/>
                </a:solidFill>
                <a:latin typeface="Inter"/>
                <a:ea typeface="Inter"/>
                <a:cs typeface="Inter"/>
                <a:sym typeface="Inter"/>
              </a:rPr>
              <a:t>UNIVERSIDAD CONTINENTAL</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EDE8E4"/>
        </a:solidFill>
      </p:bgPr>
    </p:bg>
    <p:spTree>
      <p:nvGrpSpPr>
        <p:cNvPr id="1" name=""/>
        <p:cNvGrpSpPr/>
        <p:nvPr/>
      </p:nvGrpSpPr>
      <p:grpSpPr>
        <a:xfrm>
          <a:off x="0" y="0"/>
          <a:ext cx="0" cy="0"/>
          <a:chOff x="0" y="0"/>
          <a:chExt cx="0" cy="0"/>
        </a:xfrm>
      </p:grpSpPr>
      <p:sp>
        <p:nvSpPr>
          <p:cNvPr name="Freeform 2" id="2"/>
          <p:cNvSpPr/>
          <p:nvPr/>
        </p:nvSpPr>
        <p:spPr>
          <a:xfrm flipH="false" flipV="false" rot="-445925">
            <a:off x="3142738" y="-769394"/>
            <a:ext cx="9798172" cy="13143890"/>
          </a:xfrm>
          <a:custGeom>
            <a:avLst/>
            <a:gdLst/>
            <a:ahLst/>
            <a:cxnLst/>
            <a:rect r="r" b="b" t="t" l="l"/>
            <a:pathLst>
              <a:path h="13143890" w="9798172">
                <a:moveTo>
                  <a:pt x="0" y="0"/>
                </a:moveTo>
                <a:lnTo>
                  <a:pt x="9798173" y="0"/>
                </a:lnTo>
                <a:lnTo>
                  <a:pt x="9798173" y="13143890"/>
                </a:lnTo>
                <a:lnTo>
                  <a:pt x="0" y="1314389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3" id="3"/>
          <p:cNvSpPr/>
          <p:nvPr/>
        </p:nvSpPr>
        <p:spPr>
          <a:xfrm flipH="false" flipV="false" rot="-8798399">
            <a:off x="8466276" y="-9590538"/>
            <a:ext cx="9798172" cy="13143890"/>
          </a:xfrm>
          <a:custGeom>
            <a:avLst/>
            <a:gdLst/>
            <a:ahLst/>
            <a:cxnLst/>
            <a:rect r="r" b="b" t="t" l="l"/>
            <a:pathLst>
              <a:path h="13143890" w="9798172">
                <a:moveTo>
                  <a:pt x="0" y="0"/>
                </a:moveTo>
                <a:lnTo>
                  <a:pt x="9798173" y="0"/>
                </a:lnTo>
                <a:lnTo>
                  <a:pt x="9798173" y="13143890"/>
                </a:lnTo>
                <a:lnTo>
                  <a:pt x="0" y="1314389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a:ln cap="sq">
            <a:noFill/>
            <a:prstDash val="solid"/>
            <a:miter/>
          </a:ln>
        </p:spPr>
      </p:sp>
      <p:sp>
        <p:nvSpPr>
          <p:cNvPr name="Freeform 4" id="4"/>
          <p:cNvSpPr/>
          <p:nvPr/>
        </p:nvSpPr>
        <p:spPr>
          <a:xfrm flipH="false" flipV="false" rot="3283157">
            <a:off x="-1501206" y="7329841"/>
            <a:ext cx="5624862" cy="7545546"/>
          </a:xfrm>
          <a:custGeom>
            <a:avLst/>
            <a:gdLst/>
            <a:ahLst/>
            <a:cxnLst/>
            <a:rect r="r" b="b" t="t" l="l"/>
            <a:pathLst>
              <a:path h="7545546" w="5624862">
                <a:moveTo>
                  <a:pt x="0" y="0"/>
                </a:moveTo>
                <a:lnTo>
                  <a:pt x="5624862" y="0"/>
                </a:lnTo>
                <a:lnTo>
                  <a:pt x="5624862" y="7545546"/>
                </a:lnTo>
                <a:lnTo>
                  <a:pt x="0" y="754554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a:ln cap="sq">
            <a:noFill/>
            <a:prstDash val="solid"/>
            <a:miter/>
          </a:ln>
        </p:spPr>
      </p:sp>
      <p:sp>
        <p:nvSpPr>
          <p:cNvPr name="TextBox 5" id="5"/>
          <p:cNvSpPr txBox="true"/>
          <p:nvPr/>
        </p:nvSpPr>
        <p:spPr>
          <a:xfrm rot="0">
            <a:off x="3118363" y="226893"/>
            <a:ext cx="6460548" cy="966389"/>
          </a:xfrm>
          <a:prstGeom prst="rect">
            <a:avLst/>
          </a:prstGeom>
        </p:spPr>
        <p:txBody>
          <a:bodyPr anchor="t" rtlCol="false" tIns="0" lIns="0" bIns="0" rIns="0">
            <a:spAutoFit/>
          </a:bodyPr>
          <a:lstStyle/>
          <a:p>
            <a:pPr algn="l">
              <a:lnSpc>
                <a:spcPts val="7961"/>
              </a:lnSpc>
            </a:pPr>
            <a:r>
              <a:rPr lang="en-US" sz="5686" spc="534">
                <a:solidFill>
                  <a:srgbClr val="152540"/>
                </a:solidFill>
                <a:latin typeface="Glacial Indifference"/>
                <a:ea typeface="Glacial Indifference"/>
                <a:cs typeface="Glacial Indifference"/>
                <a:sym typeface="Glacial Indifference"/>
              </a:rPr>
              <a:t>PROBLEMA</a:t>
            </a:r>
          </a:p>
        </p:txBody>
      </p:sp>
      <p:sp>
        <p:nvSpPr>
          <p:cNvPr name="Freeform 6" id="6"/>
          <p:cNvSpPr/>
          <p:nvPr/>
        </p:nvSpPr>
        <p:spPr>
          <a:xfrm flipH="false" flipV="false" rot="2770156">
            <a:off x="-2577184" y="-2165857"/>
            <a:ext cx="5154368" cy="4995052"/>
          </a:xfrm>
          <a:custGeom>
            <a:avLst/>
            <a:gdLst/>
            <a:ahLst/>
            <a:cxnLst/>
            <a:rect r="r" b="b" t="t" l="l"/>
            <a:pathLst>
              <a:path h="4995052" w="5154368">
                <a:moveTo>
                  <a:pt x="0" y="0"/>
                </a:moveTo>
                <a:lnTo>
                  <a:pt x="5154368" y="0"/>
                </a:lnTo>
                <a:lnTo>
                  <a:pt x="5154368" y="4995051"/>
                </a:lnTo>
                <a:lnTo>
                  <a:pt x="0" y="499505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a:ln cap="sq">
            <a:noFill/>
            <a:prstDash val="solid"/>
            <a:miter/>
          </a:ln>
        </p:spPr>
      </p:sp>
      <p:sp>
        <p:nvSpPr>
          <p:cNvPr name="Freeform 7" id="7"/>
          <p:cNvSpPr/>
          <p:nvPr/>
        </p:nvSpPr>
        <p:spPr>
          <a:xfrm flipH="false" flipV="false" rot="2770156">
            <a:off x="15710816" y="8522875"/>
            <a:ext cx="5154368" cy="4995052"/>
          </a:xfrm>
          <a:custGeom>
            <a:avLst/>
            <a:gdLst/>
            <a:ahLst/>
            <a:cxnLst/>
            <a:rect r="r" b="b" t="t" l="l"/>
            <a:pathLst>
              <a:path h="4995052" w="5154368">
                <a:moveTo>
                  <a:pt x="0" y="0"/>
                </a:moveTo>
                <a:lnTo>
                  <a:pt x="5154368" y="0"/>
                </a:lnTo>
                <a:lnTo>
                  <a:pt x="5154368" y="4995052"/>
                </a:lnTo>
                <a:lnTo>
                  <a:pt x="0" y="4995052"/>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a:ln cap="sq">
            <a:noFill/>
            <a:prstDash val="solid"/>
            <a:miter/>
          </a:ln>
        </p:spPr>
      </p:sp>
      <p:sp>
        <p:nvSpPr>
          <p:cNvPr name="TextBox 8" id="8"/>
          <p:cNvSpPr txBox="true"/>
          <p:nvPr/>
        </p:nvSpPr>
        <p:spPr>
          <a:xfrm rot="0">
            <a:off x="675495" y="2618768"/>
            <a:ext cx="12301076" cy="6701929"/>
          </a:xfrm>
          <a:prstGeom prst="rect">
            <a:avLst/>
          </a:prstGeom>
        </p:spPr>
        <p:txBody>
          <a:bodyPr anchor="t" rtlCol="false" tIns="0" lIns="0" bIns="0" rIns="0">
            <a:spAutoFit/>
          </a:bodyPr>
          <a:lstStyle/>
          <a:p>
            <a:pPr algn="just">
              <a:lnSpc>
                <a:spcPts val="3352"/>
              </a:lnSpc>
            </a:pPr>
            <a:r>
              <a:rPr lang="en-US" sz="2394" spc="52">
                <a:solidFill>
                  <a:srgbClr val="152540"/>
                </a:solidFill>
                <a:latin typeface="Glacial Indifference"/>
                <a:ea typeface="Glacial Indifference"/>
                <a:cs typeface="Glacial Indifference"/>
                <a:sym typeface="Glacial Indifference"/>
              </a:rPr>
              <a:t>El descanso adecuado es ese</a:t>
            </a:r>
            <a:r>
              <a:rPr lang="en-US" sz="2394" spc="52" strike="noStrike" u="none">
                <a:solidFill>
                  <a:srgbClr val="152540"/>
                </a:solidFill>
                <a:latin typeface="Glacial Indifference"/>
                <a:ea typeface="Glacial Indifference"/>
                <a:cs typeface="Glacial Indifference"/>
                <a:sym typeface="Glacial Indifference"/>
              </a:rPr>
              <a:t>ncial para el rendimiento académico y la salud de los estudiantes universitarios. Sin embargo, la carga académica, el estrés y el uso excesivo de dispositivos electrónicos alteran su ciclo de sueño, generando fatiga, problemas de concentración y efectos negativos en su bienestar mental.</a:t>
            </a:r>
          </a:p>
          <a:p>
            <a:pPr algn="just">
              <a:lnSpc>
                <a:spcPts val="3352"/>
              </a:lnSpc>
            </a:pPr>
            <a:r>
              <a:rPr lang="en-US" sz="2394" spc="52" strike="noStrike" u="none">
                <a:solidFill>
                  <a:srgbClr val="152540"/>
                </a:solidFill>
                <a:latin typeface="Glacial Indifference"/>
                <a:ea typeface="Glacial Indifference"/>
                <a:cs typeface="Glacial Indifference"/>
                <a:sym typeface="Glacial Indifference"/>
              </a:rPr>
              <a:t>El p</a:t>
            </a:r>
            <a:r>
              <a:rPr lang="en-US" sz="2394" spc="52" strike="noStrike" u="none">
                <a:solidFill>
                  <a:srgbClr val="152540"/>
                </a:solidFill>
                <a:latin typeface="Glacial Indifference"/>
                <a:ea typeface="Glacial Indifference"/>
                <a:cs typeface="Glacial Indifference"/>
                <a:sym typeface="Glacial Indifference"/>
              </a:rPr>
              <a:t>rincipal problema es la falta de conciencia sobre la cantidad de descanso necesaria y la ausencia de herramientas personalizadas para evaluar su sueño según su rutina diaria. Muchos estudiantes reducen sus horas de sueño para cumplir con sus responsabilidades, lo que provoca un ciclo negativo que afecta su desempeño y calidad de vida.</a:t>
            </a:r>
          </a:p>
          <a:p>
            <a:pPr algn="just">
              <a:lnSpc>
                <a:spcPts val="3352"/>
              </a:lnSpc>
            </a:pPr>
            <a:r>
              <a:rPr lang="en-US" sz="2394" spc="52" strike="noStrike" u="none">
                <a:solidFill>
                  <a:srgbClr val="152540"/>
                </a:solidFill>
                <a:latin typeface="Glacial Indifference"/>
                <a:ea typeface="Glacial Indifference"/>
                <a:cs typeface="Glacial Indifference"/>
                <a:sym typeface="Glacial Indifference"/>
              </a:rPr>
              <a:t>Si este problema no se aborda, puede generar consecuencias graves a largo plazo, como deterioro cognitivo y problemas de salud. Para solucionarlo, se propone una aplicación móvil que analice la rutina del usuario y brinde recomendaciones personalizadas para mejorar sus hábitos de sueño. Con esto, se busca optimizar su descanso, reducir el impacto del estrés y mejorar su bienestar general.</a:t>
            </a:r>
          </a:p>
          <a:p>
            <a:pPr algn="just">
              <a:lnSpc>
                <a:spcPts val="3352"/>
              </a:lnSpc>
            </a:pPr>
          </a:p>
          <a:p>
            <a:pPr algn="just">
              <a:lnSpc>
                <a:spcPts val="3352"/>
              </a:lnSpc>
            </a:pPr>
          </a:p>
        </p:txBody>
      </p:sp>
      <p:sp>
        <p:nvSpPr>
          <p:cNvPr name="Freeform 9" id="9"/>
          <p:cNvSpPr/>
          <p:nvPr/>
        </p:nvSpPr>
        <p:spPr>
          <a:xfrm flipH="false" flipV="false" rot="0">
            <a:off x="13365362" y="0"/>
            <a:ext cx="5995795" cy="10287000"/>
          </a:xfrm>
          <a:custGeom>
            <a:avLst/>
            <a:gdLst/>
            <a:ahLst/>
            <a:cxnLst/>
            <a:rect r="r" b="b" t="t" l="l"/>
            <a:pathLst>
              <a:path h="10287000" w="5995795">
                <a:moveTo>
                  <a:pt x="0" y="0"/>
                </a:moveTo>
                <a:lnTo>
                  <a:pt x="5995795" y="0"/>
                </a:lnTo>
                <a:lnTo>
                  <a:pt x="5995795" y="10287000"/>
                </a:lnTo>
                <a:lnTo>
                  <a:pt x="0" y="10287000"/>
                </a:lnTo>
                <a:lnTo>
                  <a:pt x="0" y="0"/>
                </a:lnTo>
                <a:close/>
              </a:path>
            </a:pathLst>
          </a:custGeom>
          <a:blipFill>
            <a:blip r:embed="rId8"/>
            <a:stretch>
              <a:fillRect l="-35785" t="0" r="-35785" b="0"/>
            </a:stretch>
          </a:blipFill>
        </p:spPr>
      </p:sp>
      <p:sp>
        <p:nvSpPr>
          <p:cNvPr name="TextBox 10" id="10"/>
          <p:cNvSpPr txBox="true"/>
          <p:nvPr/>
        </p:nvSpPr>
        <p:spPr>
          <a:xfrm rot="0">
            <a:off x="3118363" y="1056630"/>
            <a:ext cx="8324690" cy="1259324"/>
          </a:xfrm>
          <a:prstGeom prst="rect">
            <a:avLst/>
          </a:prstGeom>
        </p:spPr>
        <p:txBody>
          <a:bodyPr anchor="t" rtlCol="false" tIns="0" lIns="0" bIns="0" rIns="0">
            <a:spAutoFit/>
          </a:bodyPr>
          <a:lstStyle/>
          <a:p>
            <a:pPr algn="l">
              <a:lnSpc>
                <a:spcPts val="10258"/>
              </a:lnSpc>
            </a:pPr>
            <a:r>
              <a:rPr lang="en-US" b="true" sz="7327" spc="688">
                <a:solidFill>
                  <a:srgbClr val="152540"/>
                </a:solidFill>
                <a:latin typeface="Glacial Indifference Bold"/>
                <a:ea typeface="Glacial Indifference Bold"/>
                <a:cs typeface="Glacial Indifference Bold"/>
                <a:sym typeface="Glacial Indifference Bold"/>
              </a:rPr>
              <a:t>A RESOLVER</a:t>
            </a:r>
          </a:p>
        </p:txBody>
      </p:sp>
    </p:spTree>
  </p:cSld>
  <p:clrMapOvr>
    <a:masterClrMapping/>
  </p:clrMapOvr>
</p:sld>
</file>

<file path=ppt/slides/slide4.xml><?xml version="1.0" encoding="utf-8"?>
<p:sld xmlns:p="http://schemas.openxmlformats.org/presentationml/2006/main" xmlns:a="http://schemas.openxmlformats.org/drawingml/2006/main">
  <p:cSld>
    <p:bg>
      <p:bgPr>
        <a:solidFill>
          <a:srgbClr val="F0F0F0"/>
        </a:solidFill>
      </p:bgPr>
    </p:bg>
    <p:spTree>
      <p:nvGrpSpPr>
        <p:cNvPr id="1" name=""/>
        <p:cNvGrpSpPr/>
        <p:nvPr/>
      </p:nvGrpSpPr>
      <p:grpSpPr>
        <a:xfrm>
          <a:off x="0" y="0"/>
          <a:ext cx="0" cy="0"/>
          <a:chOff x="0" y="0"/>
          <a:chExt cx="0" cy="0"/>
        </a:xfrm>
      </p:grpSpPr>
      <p:sp>
        <p:nvSpPr>
          <p:cNvPr name="TextBox 2" id="2"/>
          <p:cNvSpPr txBox="true"/>
          <p:nvPr/>
        </p:nvSpPr>
        <p:spPr>
          <a:xfrm rot="0">
            <a:off x="1409700" y="2807012"/>
            <a:ext cx="6234179" cy="836295"/>
          </a:xfrm>
          <a:prstGeom prst="rect">
            <a:avLst/>
          </a:prstGeom>
        </p:spPr>
        <p:txBody>
          <a:bodyPr anchor="t" rtlCol="false" tIns="0" lIns="0" bIns="0" rIns="0">
            <a:spAutoFit/>
          </a:bodyPr>
          <a:lstStyle/>
          <a:p>
            <a:pPr algn="l">
              <a:lnSpc>
                <a:spcPts val="6240"/>
              </a:lnSpc>
            </a:pPr>
            <a:r>
              <a:rPr lang="en-US" sz="6000" b="true">
                <a:solidFill>
                  <a:srgbClr val="174973"/>
                </a:solidFill>
                <a:latin typeface="Roboto Bold"/>
                <a:ea typeface="Roboto Bold"/>
                <a:cs typeface="Roboto Bold"/>
                <a:sym typeface="Roboto Bold"/>
              </a:rPr>
              <a:t>Problema General</a:t>
            </a:r>
          </a:p>
        </p:txBody>
      </p:sp>
      <p:sp>
        <p:nvSpPr>
          <p:cNvPr name="TextBox 3" id="3"/>
          <p:cNvSpPr txBox="true"/>
          <p:nvPr/>
        </p:nvSpPr>
        <p:spPr>
          <a:xfrm rot="0">
            <a:off x="1409700" y="4723072"/>
            <a:ext cx="6234179" cy="2504313"/>
          </a:xfrm>
          <a:prstGeom prst="rect">
            <a:avLst/>
          </a:prstGeom>
        </p:spPr>
        <p:txBody>
          <a:bodyPr anchor="t" rtlCol="false" tIns="0" lIns="0" bIns="0" rIns="0">
            <a:spAutoFit/>
          </a:bodyPr>
          <a:lstStyle/>
          <a:p>
            <a:pPr algn="just" marL="0" indent="0" lvl="0">
              <a:lnSpc>
                <a:spcPts val="3335"/>
              </a:lnSpc>
            </a:pPr>
            <a:r>
              <a:rPr lang="en-US" sz="2399" spc="11">
                <a:solidFill>
                  <a:srgbClr val="174973"/>
                </a:solidFill>
                <a:latin typeface="Inter"/>
                <a:ea typeface="Inter"/>
                <a:cs typeface="Inter"/>
                <a:sym typeface="Inter"/>
              </a:rPr>
              <a:t>Los estudiantes universitarios no tienen conocimiento sobre la cantidad de horas de sueño que duermen ni cuentan con aplicaciones que permitan un seguimiento de sus horas descansadas.</a:t>
            </a:r>
          </a:p>
          <a:p>
            <a:pPr algn="just" marL="0" indent="0" lvl="0">
              <a:lnSpc>
                <a:spcPts val="3335"/>
              </a:lnSpc>
            </a:pPr>
          </a:p>
        </p:txBody>
      </p:sp>
      <p:grpSp>
        <p:nvGrpSpPr>
          <p:cNvPr name="Group 4" id="4"/>
          <p:cNvGrpSpPr/>
          <p:nvPr/>
        </p:nvGrpSpPr>
        <p:grpSpPr>
          <a:xfrm rot="0">
            <a:off x="11136770" y="3933446"/>
            <a:ext cx="5689488" cy="2419636"/>
            <a:chOff x="0" y="0"/>
            <a:chExt cx="1803504" cy="766998"/>
          </a:xfrm>
        </p:grpSpPr>
        <p:sp>
          <p:nvSpPr>
            <p:cNvPr name="Freeform 5" id="5"/>
            <p:cNvSpPr/>
            <p:nvPr/>
          </p:nvSpPr>
          <p:spPr>
            <a:xfrm flipH="false" flipV="false" rot="0">
              <a:off x="0" y="0"/>
              <a:ext cx="1803504" cy="766998"/>
            </a:xfrm>
            <a:custGeom>
              <a:avLst/>
              <a:gdLst/>
              <a:ahLst/>
              <a:cxnLst/>
              <a:rect r="r" b="b" t="t" l="l"/>
              <a:pathLst>
                <a:path h="766998" w="1803504">
                  <a:moveTo>
                    <a:pt x="68037" y="0"/>
                  </a:moveTo>
                  <a:lnTo>
                    <a:pt x="1735467" y="0"/>
                  </a:lnTo>
                  <a:cubicBezTo>
                    <a:pt x="1753512" y="0"/>
                    <a:pt x="1770817" y="7168"/>
                    <a:pt x="1783577" y="19928"/>
                  </a:cubicBezTo>
                  <a:cubicBezTo>
                    <a:pt x="1796336" y="32687"/>
                    <a:pt x="1803504" y="49993"/>
                    <a:pt x="1803504" y="68037"/>
                  </a:cubicBezTo>
                  <a:lnTo>
                    <a:pt x="1803504" y="698961"/>
                  </a:lnTo>
                  <a:cubicBezTo>
                    <a:pt x="1803504" y="717005"/>
                    <a:pt x="1796336" y="734311"/>
                    <a:pt x="1783577" y="747070"/>
                  </a:cubicBezTo>
                  <a:cubicBezTo>
                    <a:pt x="1770817" y="759829"/>
                    <a:pt x="1753512" y="766998"/>
                    <a:pt x="1735467" y="766998"/>
                  </a:cubicBezTo>
                  <a:lnTo>
                    <a:pt x="68037" y="766998"/>
                  </a:lnTo>
                  <a:cubicBezTo>
                    <a:pt x="30461" y="766998"/>
                    <a:pt x="0" y="736536"/>
                    <a:pt x="0" y="698961"/>
                  </a:cubicBezTo>
                  <a:lnTo>
                    <a:pt x="0" y="68037"/>
                  </a:lnTo>
                  <a:cubicBezTo>
                    <a:pt x="0" y="49993"/>
                    <a:pt x="7168" y="32687"/>
                    <a:pt x="19928" y="19928"/>
                  </a:cubicBezTo>
                  <a:cubicBezTo>
                    <a:pt x="32687" y="7168"/>
                    <a:pt x="49993" y="0"/>
                    <a:pt x="68037" y="0"/>
                  </a:cubicBezTo>
                  <a:close/>
                </a:path>
              </a:pathLst>
            </a:custGeom>
            <a:solidFill>
              <a:srgbClr val="BECCDC"/>
            </a:solidFill>
            <a:ln w="19050" cap="rnd">
              <a:solidFill>
                <a:srgbClr val="0E3053"/>
              </a:solidFill>
              <a:prstDash val="solid"/>
              <a:round/>
            </a:ln>
          </p:spPr>
        </p:sp>
        <p:sp>
          <p:nvSpPr>
            <p:cNvPr name="TextBox 6" id="6"/>
            <p:cNvSpPr txBox="true"/>
            <p:nvPr/>
          </p:nvSpPr>
          <p:spPr>
            <a:xfrm>
              <a:off x="0" y="-38100"/>
              <a:ext cx="1803504" cy="805098"/>
            </a:xfrm>
            <a:prstGeom prst="rect">
              <a:avLst/>
            </a:prstGeom>
          </p:spPr>
          <p:txBody>
            <a:bodyPr anchor="ctr" rtlCol="false" tIns="50800" lIns="50800" bIns="50800" rIns="50800"/>
            <a:lstStyle/>
            <a:p>
              <a:pPr algn="ctr" marL="0" indent="0" lvl="0">
                <a:lnSpc>
                  <a:spcPts val="2659"/>
                </a:lnSpc>
                <a:spcBef>
                  <a:spcPct val="0"/>
                </a:spcBef>
              </a:pPr>
            </a:p>
          </p:txBody>
        </p:sp>
      </p:grpSp>
      <p:grpSp>
        <p:nvGrpSpPr>
          <p:cNvPr name="Group 7" id="7"/>
          <p:cNvGrpSpPr/>
          <p:nvPr/>
        </p:nvGrpSpPr>
        <p:grpSpPr>
          <a:xfrm rot="0">
            <a:off x="9421149" y="1814049"/>
            <a:ext cx="1489174" cy="1489174"/>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lnTo>
                    <a:pt x="406400" y="0"/>
                  </a:lnTo>
                  <a:close/>
                </a:path>
              </a:pathLst>
            </a:custGeom>
            <a:solidFill>
              <a:srgbClr val="BECCDC"/>
            </a:solidFill>
            <a:ln w="19050" cap="rnd">
              <a:solidFill>
                <a:srgbClr val="0E3053"/>
              </a:solidFill>
              <a:prstDash val="solid"/>
              <a:round/>
            </a:ln>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marL="0" indent="0" lvl="0">
                <a:lnSpc>
                  <a:spcPts val="2659"/>
                </a:lnSpc>
                <a:spcBef>
                  <a:spcPct val="0"/>
                </a:spcBef>
              </a:pPr>
            </a:p>
          </p:txBody>
        </p:sp>
      </p:grpSp>
      <p:grpSp>
        <p:nvGrpSpPr>
          <p:cNvPr name="Group 10" id="10"/>
          <p:cNvGrpSpPr/>
          <p:nvPr/>
        </p:nvGrpSpPr>
        <p:grpSpPr>
          <a:xfrm rot="0">
            <a:off x="11136770" y="1348818"/>
            <a:ext cx="5689488" cy="2419636"/>
            <a:chOff x="0" y="0"/>
            <a:chExt cx="1803504" cy="766998"/>
          </a:xfrm>
        </p:grpSpPr>
        <p:sp>
          <p:nvSpPr>
            <p:cNvPr name="Freeform 11" id="11"/>
            <p:cNvSpPr/>
            <p:nvPr/>
          </p:nvSpPr>
          <p:spPr>
            <a:xfrm flipH="false" flipV="false" rot="0">
              <a:off x="0" y="0"/>
              <a:ext cx="1803504" cy="766998"/>
            </a:xfrm>
            <a:custGeom>
              <a:avLst/>
              <a:gdLst/>
              <a:ahLst/>
              <a:cxnLst/>
              <a:rect r="r" b="b" t="t" l="l"/>
              <a:pathLst>
                <a:path h="766998" w="1803504">
                  <a:moveTo>
                    <a:pt x="68037" y="0"/>
                  </a:moveTo>
                  <a:lnTo>
                    <a:pt x="1735467" y="0"/>
                  </a:lnTo>
                  <a:cubicBezTo>
                    <a:pt x="1753512" y="0"/>
                    <a:pt x="1770817" y="7168"/>
                    <a:pt x="1783577" y="19928"/>
                  </a:cubicBezTo>
                  <a:cubicBezTo>
                    <a:pt x="1796336" y="32687"/>
                    <a:pt x="1803504" y="49993"/>
                    <a:pt x="1803504" y="68037"/>
                  </a:cubicBezTo>
                  <a:lnTo>
                    <a:pt x="1803504" y="698961"/>
                  </a:lnTo>
                  <a:cubicBezTo>
                    <a:pt x="1803504" y="717005"/>
                    <a:pt x="1796336" y="734311"/>
                    <a:pt x="1783577" y="747070"/>
                  </a:cubicBezTo>
                  <a:cubicBezTo>
                    <a:pt x="1770817" y="759829"/>
                    <a:pt x="1753512" y="766998"/>
                    <a:pt x="1735467" y="766998"/>
                  </a:cubicBezTo>
                  <a:lnTo>
                    <a:pt x="68037" y="766998"/>
                  </a:lnTo>
                  <a:cubicBezTo>
                    <a:pt x="30461" y="766998"/>
                    <a:pt x="0" y="736536"/>
                    <a:pt x="0" y="698961"/>
                  </a:cubicBezTo>
                  <a:lnTo>
                    <a:pt x="0" y="68037"/>
                  </a:lnTo>
                  <a:cubicBezTo>
                    <a:pt x="0" y="49993"/>
                    <a:pt x="7168" y="32687"/>
                    <a:pt x="19928" y="19928"/>
                  </a:cubicBezTo>
                  <a:cubicBezTo>
                    <a:pt x="32687" y="7168"/>
                    <a:pt x="49993" y="0"/>
                    <a:pt x="68037" y="0"/>
                  </a:cubicBezTo>
                  <a:close/>
                </a:path>
              </a:pathLst>
            </a:custGeom>
            <a:solidFill>
              <a:srgbClr val="BECCDC"/>
            </a:solidFill>
            <a:ln w="19050" cap="rnd">
              <a:solidFill>
                <a:srgbClr val="0E3053"/>
              </a:solidFill>
              <a:prstDash val="solid"/>
              <a:round/>
            </a:ln>
          </p:spPr>
        </p:sp>
        <p:sp>
          <p:nvSpPr>
            <p:cNvPr name="TextBox 12" id="12"/>
            <p:cNvSpPr txBox="true"/>
            <p:nvPr/>
          </p:nvSpPr>
          <p:spPr>
            <a:xfrm>
              <a:off x="0" y="-38100"/>
              <a:ext cx="1803504" cy="805098"/>
            </a:xfrm>
            <a:prstGeom prst="rect">
              <a:avLst/>
            </a:prstGeom>
          </p:spPr>
          <p:txBody>
            <a:bodyPr anchor="ctr" rtlCol="false" tIns="50800" lIns="50800" bIns="50800" rIns="50800"/>
            <a:lstStyle/>
            <a:p>
              <a:pPr algn="ctr" marL="0" indent="0" lvl="0">
                <a:lnSpc>
                  <a:spcPts val="2659"/>
                </a:lnSpc>
                <a:spcBef>
                  <a:spcPct val="0"/>
                </a:spcBef>
              </a:pPr>
            </a:p>
          </p:txBody>
        </p:sp>
      </p:grpSp>
      <p:grpSp>
        <p:nvGrpSpPr>
          <p:cNvPr name="Group 13" id="13"/>
          <p:cNvGrpSpPr/>
          <p:nvPr/>
        </p:nvGrpSpPr>
        <p:grpSpPr>
          <a:xfrm rot="0">
            <a:off x="11136770" y="6518546"/>
            <a:ext cx="5689488" cy="2419636"/>
            <a:chOff x="0" y="0"/>
            <a:chExt cx="1803504" cy="766998"/>
          </a:xfrm>
        </p:grpSpPr>
        <p:sp>
          <p:nvSpPr>
            <p:cNvPr name="Freeform 14" id="14"/>
            <p:cNvSpPr/>
            <p:nvPr/>
          </p:nvSpPr>
          <p:spPr>
            <a:xfrm flipH="false" flipV="false" rot="0">
              <a:off x="0" y="0"/>
              <a:ext cx="1803504" cy="766998"/>
            </a:xfrm>
            <a:custGeom>
              <a:avLst/>
              <a:gdLst/>
              <a:ahLst/>
              <a:cxnLst/>
              <a:rect r="r" b="b" t="t" l="l"/>
              <a:pathLst>
                <a:path h="766998" w="1803504">
                  <a:moveTo>
                    <a:pt x="68037" y="0"/>
                  </a:moveTo>
                  <a:lnTo>
                    <a:pt x="1735467" y="0"/>
                  </a:lnTo>
                  <a:cubicBezTo>
                    <a:pt x="1753512" y="0"/>
                    <a:pt x="1770817" y="7168"/>
                    <a:pt x="1783577" y="19928"/>
                  </a:cubicBezTo>
                  <a:cubicBezTo>
                    <a:pt x="1796336" y="32687"/>
                    <a:pt x="1803504" y="49993"/>
                    <a:pt x="1803504" y="68037"/>
                  </a:cubicBezTo>
                  <a:lnTo>
                    <a:pt x="1803504" y="698961"/>
                  </a:lnTo>
                  <a:cubicBezTo>
                    <a:pt x="1803504" y="717005"/>
                    <a:pt x="1796336" y="734311"/>
                    <a:pt x="1783577" y="747070"/>
                  </a:cubicBezTo>
                  <a:cubicBezTo>
                    <a:pt x="1770817" y="759829"/>
                    <a:pt x="1753512" y="766998"/>
                    <a:pt x="1735467" y="766998"/>
                  </a:cubicBezTo>
                  <a:lnTo>
                    <a:pt x="68037" y="766998"/>
                  </a:lnTo>
                  <a:cubicBezTo>
                    <a:pt x="30461" y="766998"/>
                    <a:pt x="0" y="736536"/>
                    <a:pt x="0" y="698961"/>
                  </a:cubicBezTo>
                  <a:lnTo>
                    <a:pt x="0" y="68037"/>
                  </a:lnTo>
                  <a:cubicBezTo>
                    <a:pt x="0" y="49993"/>
                    <a:pt x="7168" y="32687"/>
                    <a:pt x="19928" y="19928"/>
                  </a:cubicBezTo>
                  <a:cubicBezTo>
                    <a:pt x="32687" y="7168"/>
                    <a:pt x="49993" y="0"/>
                    <a:pt x="68037" y="0"/>
                  </a:cubicBezTo>
                  <a:close/>
                </a:path>
              </a:pathLst>
            </a:custGeom>
            <a:solidFill>
              <a:srgbClr val="BECCDC"/>
            </a:solidFill>
            <a:ln w="19050" cap="rnd">
              <a:solidFill>
                <a:srgbClr val="0E3053"/>
              </a:solidFill>
              <a:prstDash val="solid"/>
              <a:round/>
            </a:ln>
          </p:spPr>
        </p:sp>
        <p:sp>
          <p:nvSpPr>
            <p:cNvPr name="TextBox 15" id="15"/>
            <p:cNvSpPr txBox="true"/>
            <p:nvPr/>
          </p:nvSpPr>
          <p:spPr>
            <a:xfrm>
              <a:off x="0" y="-38100"/>
              <a:ext cx="1803504" cy="805098"/>
            </a:xfrm>
            <a:prstGeom prst="rect">
              <a:avLst/>
            </a:prstGeom>
          </p:spPr>
          <p:txBody>
            <a:bodyPr anchor="ctr" rtlCol="false" tIns="50800" lIns="50800" bIns="50800" rIns="50800"/>
            <a:lstStyle/>
            <a:p>
              <a:pPr algn="ctr" marL="0" indent="0" lvl="0">
                <a:lnSpc>
                  <a:spcPts val="2659"/>
                </a:lnSpc>
                <a:spcBef>
                  <a:spcPct val="0"/>
                </a:spcBef>
              </a:pPr>
            </a:p>
          </p:txBody>
        </p:sp>
      </p:grpSp>
      <p:sp>
        <p:nvSpPr>
          <p:cNvPr name="TextBox 16" id="16"/>
          <p:cNvSpPr txBox="true"/>
          <p:nvPr/>
        </p:nvSpPr>
        <p:spPr>
          <a:xfrm rot="0">
            <a:off x="11640801" y="4378480"/>
            <a:ext cx="4681424" cy="1453839"/>
          </a:xfrm>
          <a:prstGeom prst="rect">
            <a:avLst/>
          </a:prstGeom>
        </p:spPr>
        <p:txBody>
          <a:bodyPr anchor="t" rtlCol="false" tIns="0" lIns="0" bIns="0" rIns="0">
            <a:spAutoFit/>
          </a:bodyPr>
          <a:lstStyle/>
          <a:p>
            <a:pPr algn="ctr" marL="0" indent="0" lvl="0">
              <a:lnSpc>
                <a:spcPts val="2933"/>
              </a:lnSpc>
            </a:pPr>
            <a:r>
              <a:rPr lang="en-US" b="true" sz="1833" spc="-3">
                <a:solidFill>
                  <a:srgbClr val="0E3053"/>
                </a:solidFill>
                <a:latin typeface="Inter Medium"/>
                <a:ea typeface="Inter Medium"/>
                <a:cs typeface="Inter Medium"/>
                <a:sym typeface="Inter Medium"/>
              </a:rPr>
              <a:t>Identificar cómo las actividades diarias afectan la calidad y cantidad del sueño es difícil sin aplicaciones adecuadas.</a:t>
            </a:r>
          </a:p>
          <a:p>
            <a:pPr algn="ctr" marL="0" indent="0" lvl="0">
              <a:lnSpc>
                <a:spcPts val="2933"/>
              </a:lnSpc>
            </a:pPr>
          </a:p>
        </p:txBody>
      </p:sp>
      <p:sp>
        <p:nvSpPr>
          <p:cNvPr name="TextBox 17" id="17"/>
          <p:cNvSpPr txBox="true"/>
          <p:nvPr/>
        </p:nvSpPr>
        <p:spPr>
          <a:xfrm rot="0">
            <a:off x="11640801" y="1454073"/>
            <a:ext cx="4681424" cy="2189234"/>
          </a:xfrm>
          <a:prstGeom prst="rect">
            <a:avLst/>
          </a:prstGeom>
        </p:spPr>
        <p:txBody>
          <a:bodyPr anchor="t" rtlCol="false" tIns="0" lIns="0" bIns="0" rIns="0">
            <a:spAutoFit/>
          </a:bodyPr>
          <a:lstStyle/>
          <a:p>
            <a:pPr algn="ctr" marL="0" indent="0" lvl="0">
              <a:lnSpc>
                <a:spcPts val="2933"/>
              </a:lnSpc>
            </a:pPr>
            <a:r>
              <a:rPr lang="en-US" b="true" sz="1833" spc="-3">
                <a:solidFill>
                  <a:srgbClr val="0E3053"/>
                </a:solidFill>
                <a:latin typeface="Inter Medium"/>
                <a:ea typeface="Inter Medium"/>
                <a:cs typeface="Inter Medium"/>
                <a:sym typeface="Inter Medium"/>
              </a:rPr>
              <a:t>Determinar la cantidad de horas de sueño de los estudiantes universitarios es complicado debido a la falta de conocimiento sobre sus horas de descanso.</a:t>
            </a:r>
          </a:p>
          <a:p>
            <a:pPr algn="ctr" marL="0" indent="0" lvl="0">
              <a:lnSpc>
                <a:spcPts val="2933"/>
              </a:lnSpc>
            </a:pPr>
          </a:p>
        </p:txBody>
      </p:sp>
      <p:sp>
        <p:nvSpPr>
          <p:cNvPr name="TextBox 18" id="18"/>
          <p:cNvSpPr txBox="true"/>
          <p:nvPr/>
        </p:nvSpPr>
        <p:spPr>
          <a:xfrm rot="0">
            <a:off x="11640801" y="6595647"/>
            <a:ext cx="4681424" cy="2189234"/>
          </a:xfrm>
          <a:prstGeom prst="rect">
            <a:avLst/>
          </a:prstGeom>
        </p:spPr>
        <p:txBody>
          <a:bodyPr anchor="t" rtlCol="false" tIns="0" lIns="0" bIns="0" rIns="0">
            <a:spAutoFit/>
          </a:bodyPr>
          <a:lstStyle/>
          <a:p>
            <a:pPr algn="ctr" marL="0" indent="0" lvl="0">
              <a:lnSpc>
                <a:spcPts val="2933"/>
              </a:lnSpc>
            </a:pPr>
            <a:r>
              <a:rPr lang="en-US" b="true" sz="1833" spc="-3">
                <a:solidFill>
                  <a:srgbClr val="0E3053"/>
                </a:solidFill>
                <a:latin typeface="Inter Medium"/>
                <a:ea typeface="Inter Medium"/>
                <a:cs typeface="Inter Medium"/>
                <a:sym typeface="Inter Medium"/>
              </a:rPr>
              <a:t>Tener un registro automático y personalizado de las horas de sueño es un desafío, ya que las aplicaciones actuales no ofrecen un seguimiento adaptado a la rutina de cada usuario.</a:t>
            </a:r>
          </a:p>
          <a:p>
            <a:pPr algn="ctr" marL="0" indent="0" lvl="0">
              <a:lnSpc>
                <a:spcPts val="2933"/>
              </a:lnSpc>
            </a:pPr>
          </a:p>
        </p:txBody>
      </p:sp>
      <p:sp>
        <p:nvSpPr>
          <p:cNvPr name="TextBox 19" id="19"/>
          <p:cNvSpPr txBox="true"/>
          <p:nvPr/>
        </p:nvSpPr>
        <p:spPr>
          <a:xfrm rot="0">
            <a:off x="9462867" y="2158586"/>
            <a:ext cx="1405739" cy="800100"/>
          </a:xfrm>
          <a:prstGeom prst="rect">
            <a:avLst/>
          </a:prstGeom>
        </p:spPr>
        <p:txBody>
          <a:bodyPr anchor="t" rtlCol="false" tIns="0" lIns="0" bIns="0" rIns="0">
            <a:spAutoFit/>
          </a:bodyPr>
          <a:lstStyle/>
          <a:p>
            <a:pPr algn="ctr">
              <a:lnSpc>
                <a:spcPts val="6369"/>
              </a:lnSpc>
            </a:pPr>
            <a:r>
              <a:rPr lang="en-US" b="true" sz="5307" spc="-185">
                <a:solidFill>
                  <a:srgbClr val="0E3053"/>
                </a:solidFill>
                <a:latin typeface="Inter Bold"/>
                <a:ea typeface="Inter Bold"/>
                <a:cs typeface="Inter Bold"/>
                <a:sym typeface="Inter Bold"/>
              </a:rPr>
              <a:t>01</a:t>
            </a:r>
          </a:p>
        </p:txBody>
      </p:sp>
      <p:grpSp>
        <p:nvGrpSpPr>
          <p:cNvPr name="Group 20" id="20"/>
          <p:cNvGrpSpPr/>
          <p:nvPr/>
        </p:nvGrpSpPr>
        <p:grpSpPr>
          <a:xfrm rot="0">
            <a:off x="9421149" y="4398913"/>
            <a:ext cx="1489174" cy="1489174"/>
            <a:chOff x="0" y="0"/>
            <a:chExt cx="812800" cy="812800"/>
          </a:xfrm>
        </p:grpSpPr>
        <p:sp>
          <p:nvSpPr>
            <p:cNvPr name="Freeform 21" id="2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lnTo>
                    <a:pt x="406400" y="0"/>
                  </a:lnTo>
                  <a:close/>
                </a:path>
              </a:pathLst>
            </a:custGeom>
            <a:solidFill>
              <a:srgbClr val="BECCDC"/>
            </a:solidFill>
            <a:ln w="19050" cap="rnd">
              <a:solidFill>
                <a:srgbClr val="0E3053"/>
              </a:solidFill>
              <a:prstDash val="solid"/>
              <a:round/>
            </a:ln>
          </p:spPr>
        </p:sp>
        <p:sp>
          <p:nvSpPr>
            <p:cNvPr name="TextBox 22" id="22"/>
            <p:cNvSpPr txBox="true"/>
            <p:nvPr/>
          </p:nvSpPr>
          <p:spPr>
            <a:xfrm>
              <a:off x="76200" y="38100"/>
              <a:ext cx="660400" cy="698500"/>
            </a:xfrm>
            <a:prstGeom prst="rect">
              <a:avLst/>
            </a:prstGeom>
          </p:spPr>
          <p:txBody>
            <a:bodyPr anchor="ctr" rtlCol="false" tIns="50800" lIns="50800" bIns="50800" rIns="50800"/>
            <a:lstStyle/>
            <a:p>
              <a:pPr algn="ctr" marL="0" indent="0" lvl="0">
                <a:lnSpc>
                  <a:spcPts val="2659"/>
                </a:lnSpc>
                <a:spcBef>
                  <a:spcPct val="0"/>
                </a:spcBef>
              </a:pPr>
            </a:p>
          </p:txBody>
        </p:sp>
      </p:grpSp>
      <p:sp>
        <p:nvSpPr>
          <p:cNvPr name="TextBox 23" id="23"/>
          <p:cNvSpPr txBox="true"/>
          <p:nvPr/>
        </p:nvSpPr>
        <p:spPr>
          <a:xfrm rot="0">
            <a:off x="9462867" y="4743214"/>
            <a:ext cx="1405739" cy="800100"/>
          </a:xfrm>
          <a:prstGeom prst="rect">
            <a:avLst/>
          </a:prstGeom>
        </p:spPr>
        <p:txBody>
          <a:bodyPr anchor="t" rtlCol="false" tIns="0" lIns="0" bIns="0" rIns="0">
            <a:spAutoFit/>
          </a:bodyPr>
          <a:lstStyle/>
          <a:p>
            <a:pPr algn="ctr">
              <a:lnSpc>
                <a:spcPts val="6369"/>
              </a:lnSpc>
            </a:pPr>
            <a:r>
              <a:rPr lang="en-US" b="true" sz="5307" spc="-185">
                <a:solidFill>
                  <a:srgbClr val="0E3053"/>
                </a:solidFill>
                <a:latin typeface="Inter Bold"/>
                <a:ea typeface="Inter Bold"/>
                <a:cs typeface="Inter Bold"/>
                <a:sym typeface="Inter Bold"/>
              </a:rPr>
              <a:t>02</a:t>
            </a:r>
          </a:p>
        </p:txBody>
      </p:sp>
      <p:grpSp>
        <p:nvGrpSpPr>
          <p:cNvPr name="Group 24" id="24"/>
          <p:cNvGrpSpPr/>
          <p:nvPr/>
        </p:nvGrpSpPr>
        <p:grpSpPr>
          <a:xfrm rot="0">
            <a:off x="9421149" y="6983777"/>
            <a:ext cx="1489174" cy="1489174"/>
            <a:chOff x="0" y="0"/>
            <a:chExt cx="812800" cy="812800"/>
          </a:xfrm>
        </p:grpSpPr>
        <p:sp>
          <p:nvSpPr>
            <p:cNvPr name="Freeform 25" id="2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lnTo>
                    <a:pt x="406400" y="0"/>
                  </a:lnTo>
                  <a:close/>
                </a:path>
              </a:pathLst>
            </a:custGeom>
            <a:solidFill>
              <a:srgbClr val="BECCDC"/>
            </a:solidFill>
            <a:ln w="19050" cap="rnd">
              <a:solidFill>
                <a:srgbClr val="0E3053"/>
              </a:solidFill>
              <a:prstDash val="solid"/>
              <a:round/>
            </a:ln>
          </p:spPr>
        </p:sp>
        <p:sp>
          <p:nvSpPr>
            <p:cNvPr name="TextBox 26" id="26"/>
            <p:cNvSpPr txBox="true"/>
            <p:nvPr/>
          </p:nvSpPr>
          <p:spPr>
            <a:xfrm>
              <a:off x="76200" y="38100"/>
              <a:ext cx="660400" cy="698500"/>
            </a:xfrm>
            <a:prstGeom prst="rect">
              <a:avLst/>
            </a:prstGeom>
          </p:spPr>
          <p:txBody>
            <a:bodyPr anchor="ctr" rtlCol="false" tIns="50800" lIns="50800" bIns="50800" rIns="50800"/>
            <a:lstStyle/>
            <a:p>
              <a:pPr algn="ctr" marL="0" indent="0" lvl="0">
                <a:lnSpc>
                  <a:spcPts val="2659"/>
                </a:lnSpc>
                <a:spcBef>
                  <a:spcPct val="0"/>
                </a:spcBef>
              </a:pPr>
            </a:p>
          </p:txBody>
        </p:sp>
      </p:grpSp>
      <p:sp>
        <p:nvSpPr>
          <p:cNvPr name="TextBox 27" id="27"/>
          <p:cNvSpPr txBox="true"/>
          <p:nvPr/>
        </p:nvSpPr>
        <p:spPr>
          <a:xfrm rot="0">
            <a:off x="9462867" y="7328314"/>
            <a:ext cx="1405739" cy="800100"/>
          </a:xfrm>
          <a:prstGeom prst="rect">
            <a:avLst/>
          </a:prstGeom>
        </p:spPr>
        <p:txBody>
          <a:bodyPr anchor="t" rtlCol="false" tIns="0" lIns="0" bIns="0" rIns="0">
            <a:spAutoFit/>
          </a:bodyPr>
          <a:lstStyle/>
          <a:p>
            <a:pPr algn="ctr">
              <a:lnSpc>
                <a:spcPts val="6369"/>
              </a:lnSpc>
            </a:pPr>
            <a:r>
              <a:rPr lang="en-US" b="true" sz="5307" spc="-185">
                <a:solidFill>
                  <a:srgbClr val="0E3053"/>
                </a:solidFill>
                <a:latin typeface="Inter Bold"/>
                <a:ea typeface="Inter Bold"/>
                <a:cs typeface="Inter Bold"/>
                <a:sym typeface="Inter Bold"/>
              </a:rPr>
              <a:t>03</a:t>
            </a:r>
          </a:p>
        </p:txBody>
      </p:sp>
    </p:spTree>
  </p:cSld>
  <p:clrMapOvr>
    <a:masterClrMapping/>
  </p:clrMapOvr>
</p:sld>
</file>

<file path=ppt/slides/slide5.xml><?xml version="1.0" encoding="utf-8"?>
<p:sld xmlns:p="http://schemas.openxmlformats.org/presentationml/2006/main" xmlns:a="http://schemas.openxmlformats.org/drawingml/2006/main">
  <p:cSld>
    <p:bg>
      <p:bgPr>
        <a:solidFill>
          <a:srgbClr val="F0F0F0"/>
        </a:solidFill>
      </p:bgPr>
    </p:bg>
    <p:spTree>
      <p:nvGrpSpPr>
        <p:cNvPr id="1" name=""/>
        <p:cNvGrpSpPr/>
        <p:nvPr/>
      </p:nvGrpSpPr>
      <p:grpSpPr>
        <a:xfrm>
          <a:off x="0" y="0"/>
          <a:ext cx="0" cy="0"/>
          <a:chOff x="0" y="0"/>
          <a:chExt cx="0" cy="0"/>
        </a:xfrm>
      </p:grpSpPr>
      <p:sp>
        <p:nvSpPr>
          <p:cNvPr name="TextBox 2" id="2"/>
          <p:cNvSpPr txBox="true"/>
          <p:nvPr/>
        </p:nvSpPr>
        <p:spPr>
          <a:xfrm rot="0">
            <a:off x="1409700" y="2807012"/>
            <a:ext cx="6234179" cy="1626870"/>
          </a:xfrm>
          <a:prstGeom prst="rect">
            <a:avLst/>
          </a:prstGeom>
        </p:spPr>
        <p:txBody>
          <a:bodyPr anchor="t" rtlCol="false" tIns="0" lIns="0" bIns="0" rIns="0">
            <a:spAutoFit/>
          </a:bodyPr>
          <a:lstStyle/>
          <a:p>
            <a:pPr algn="l">
              <a:lnSpc>
                <a:spcPts val="6240"/>
              </a:lnSpc>
            </a:pPr>
            <a:r>
              <a:rPr lang="en-US" sz="6000" b="true">
                <a:solidFill>
                  <a:srgbClr val="174973"/>
                </a:solidFill>
                <a:latin typeface="Roboto Bold"/>
                <a:ea typeface="Roboto Bold"/>
                <a:cs typeface="Roboto Bold"/>
                <a:sym typeface="Roboto Bold"/>
              </a:rPr>
              <a:t>Objetivos del proyecto</a:t>
            </a:r>
          </a:p>
        </p:txBody>
      </p:sp>
      <p:sp>
        <p:nvSpPr>
          <p:cNvPr name="TextBox 3" id="3"/>
          <p:cNvSpPr txBox="true"/>
          <p:nvPr/>
        </p:nvSpPr>
        <p:spPr>
          <a:xfrm rot="0">
            <a:off x="1409700" y="4723072"/>
            <a:ext cx="6234179" cy="2923413"/>
          </a:xfrm>
          <a:prstGeom prst="rect">
            <a:avLst/>
          </a:prstGeom>
        </p:spPr>
        <p:txBody>
          <a:bodyPr anchor="t" rtlCol="false" tIns="0" lIns="0" bIns="0" rIns="0">
            <a:spAutoFit/>
          </a:bodyPr>
          <a:lstStyle/>
          <a:p>
            <a:pPr algn="just" marL="0" indent="0" lvl="0">
              <a:lnSpc>
                <a:spcPts val="3335"/>
              </a:lnSpc>
            </a:pPr>
            <a:r>
              <a:rPr lang="en-US" sz="2399" spc="11">
                <a:solidFill>
                  <a:srgbClr val="174973"/>
                </a:solidFill>
                <a:latin typeface="Inter"/>
                <a:ea typeface="Inter"/>
                <a:cs typeface="Inter"/>
                <a:sym typeface="Inter"/>
              </a:rPr>
              <a:t>Desarrollar una aplicación móvil que permita a los estudiantes universitarios conocer cuántas horas necesitan descansar según su rutina diaria para tener conocimiento de sus horas de sueño.</a:t>
            </a:r>
          </a:p>
          <a:p>
            <a:pPr algn="just" marL="0" indent="0" lvl="0">
              <a:lnSpc>
                <a:spcPts val="3335"/>
              </a:lnSpc>
            </a:pPr>
          </a:p>
        </p:txBody>
      </p:sp>
      <p:grpSp>
        <p:nvGrpSpPr>
          <p:cNvPr name="Group 4" id="4"/>
          <p:cNvGrpSpPr/>
          <p:nvPr/>
        </p:nvGrpSpPr>
        <p:grpSpPr>
          <a:xfrm rot="0">
            <a:off x="11136770" y="3933446"/>
            <a:ext cx="5689488" cy="2419636"/>
            <a:chOff x="0" y="0"/>
            <a:chExt cx="1803504" cy="766998"/>
          </a:xfrm>
        </p:grpSpPr>
        <p:sp>
          <p:nvSpPr>
            <p:cNvPr name="Freeform 5" id="5"/>
            <p:cNvSpPr/>
            <p:nvPr/>
          </p:nvSpPr>
          <p:spPr>
            <a:xfrm flipH="false" flipV="false" rot="0">
              <a:off x="0" y="0"/>
              <a:ext cx="1803504" cy="766998"/>
            </a:xfrm>
            <a:custGeom>
              <a:avLst/>
              <a:gdLst/>
              <a:ahLst/>
              <a:cxnLst/>
              <a:rect r="r" b="b" t="t" l="l"/>
              <a:pathLst>
                <a:path h="766998" w="1803504">
                  <a:moveTo>
                    <a:pt x="68037" y="0"/>
                  </a:moveTo>
                  <a:lnTo>
                    <a:pt x="1735467" y="0"/>
                  </a:lnTo>
                  <a:cubicBezTo>
                    <a:pt x="1753512" y="0"/>
                    <a:pt x="1770817" y="7168"/>
                    <a:pt x="1783577" y="19928"/>
                  </a:cubicBezTo>
                  <a:cubicBezTo>
                    <a:pt x="1796336" y="32687"/>
                    <a:pt x="1803504" y="49993"/>
                    <a:pt x="1803504" y="68037"/>
                  </a:cubicBezTo>
                  <a:lnTo>
                    <a:pt x="1803504" y="698961"/>
                  </a:lnTo>
                  <a:cubicBezTo>
                    <a:pt x="1803504" y="717005"/>
                    <a:pt x="1796336" y="734311"/>
                    <a:pt x="1783577" y="747070"/>
                  </a:cubicBezTo>
                  <a:cubicBezTo>
                    <a:pt x="1770817" y="759829"/>
                    <a:pt x="1753512" y="766998"/>
                    <a:pt x="1735467" y="766998"/>
                  </a:cubicBezTo>
                  <a:lnTo>
                    <a:pt x="68037" y="766998"/>
                  </a:lnTo>
                  <a:cubicBezTo>
                    <a:pt x="30461" y="766998"/>
                    <a:pt x="0" y="736536"/>
                    <a:pt x="0" y="698961"/>
                  </a:cubicBezTo>
                  <a:lnTo>
                    <a:pt x="0" y="68037"/>
                  </a:lnTo>
                  <a:cubicBezTo>
                    <a:pt x="0" y="49993"/>
                    <a:pt x="7168" y="32687"/>
                    <a:pt x="19928" y="19928"/>
                  </a:cubicBezTo>
                  <a:cubicBezTo>
                    <a:pt x="32687" y="7168"/>
                    <a:pt x="49993" y="0"/>
                    <a:pt x="68037" y="0"/>
                  </a:cubicBezTo>
                  <a:close/>
                </a:path>
              </a:pathLst>
            </a:custGeom>
            <a:solidFill>
              <a:srgbClr val="BECCDC"/>
            </a:solidFill>
            <a:ln w="19050" cap="rnd">
              <a:solidFill>
                <a:srgbClr val="0E3053"/>
              </a:solidFill>
              <a:prstDash val="solid"/>
              <a:round/>
            </a:ln>
          </p:spPr>
        </p:sp>
        <p:sp>
          <p:nvSpPr>
            <p:cNvPr name="TextBox 6" id="6"/>
            <p:cNvSpPr txBox="true"/>
            <p:nvPr/>
          </p:nvSpPr>
          <p:spPr>
            <a:xfrm>
              <a:off x="0" y="-38100"/>
              <a:ext cx="1803504" cy="805098"/>
            </a:xfrm>
            <a:prstGeom prst="rect">
              <a:avLst/>
            </a:prstGeom>
          </p:spPr>
          <p:txBody>
            <a:bodyPr anchor="ctr" rtlCol="false" tIns="50800" lIns="50800" bIns="50800" rIns="50800"/>
            <a:lstStyle/>
            <a:p>
              <a:pPr algn="ctr" marL="0" indent="0" lvl="0">
                <a:lnSpc>
                  <a:spcPts val="2659"/>
                </a:lnSpc>
                <a:spcBef>
                  <a:spcPct val="0"/>
                </a:spcBef>
              </a:pPr>
            </a:p>
          </p:txBody>
        </p:sp>
      </p:grpSp>
      <p:grpSp>
        <p:nvGrpSpPr>
          <p:cNvPr name="Group 7" id="7"/>
          <p:cNvGrpSpPr/>
          <p:nvPr/>
        </p:nvGrpSpPr>
        <p:grpSpPr>
          <a:xfrm rot="0">
            <a:off x="9421149" y="1814049"/>
            <a:ext cx="1489174" cy="1489174"/>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lnTo>
                    <a:pt x="406400" y="0"/>
                  </a:lnTo>
                  <a:close/>
                </a:path>
              </a:pathLst>
            </a:custGeom>
            <a:solidFill>
              <a:srgbClr val="BECCDC"/>
            </a:solidFill>
            <a:ln w="19050" cap="rnd">
              <a:solidFill>
                <a:srgbClr val="0E3053"/>
              </a:solidFill>
              <a:prstDash val="solid"/>
              <a:round/>
            </a:ln>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marL="0" indent="0" lvl="0">
                <a:lnSpc>
                  <a:spcPts val="2659"/>
                </a:lnSpc>
                <a:spcBef>
                  <a:spcPct val="0"/>
                </a:spcBef>
              </a:pPr>
            </a:p>
          </p:txBody>
        </p:sp>
      </p:grpSp>
      <p:grpSp>
        <p:nvGrpSpPr>
          <p:cNvPr name="Group 10" id="10"/>
          <p:cNvGrpSpPr/>
          <p:nvPr/>
        </p:nvGrpSpPr>
        <p:grpSpPr>
          <a:xfrm rot="0">
            <a:off x="11136770" y="1348818"/>
            <a:ext cx="5689488" cy="2419636"/>
            <a:chOff x="0" y="0"/>
            <a:chExt cx="1803504" cy="766998"/>
          </a:xfrm>
        </p:grpSpPr>
        <p:sp>
          <p:nvSpPr>
            <p:cNvPr name="Freeform 11" id="11"/>
            <p:cNvSpPr/>
            <p:nvPr/>
          </p:nvSpPr>
          <p:spPr>
            <a:xfrm flipH="false" flipV="false" rot="0">
              <a:off x="0" y="0"/>
              <a:ext cx="1803504" cy="766998"/>
            </a:xfrm>
            <a:custGeom>
              <a:avLst/>
              <a:gdLst/>
              <a:ahLst/>
              <a:cxnLst/>
              <a:rect r="r" b="b" t="t" l="l"/>
              <a:pathLst>
                <a:path h="766998" w="1803504">
                  <a:moveTo>
                    <a:pt x="68037" y="0"/>
                  </a:moveTo>
                  <a:lnTo>
                    <a:pt x="1735467" y="0"/>
                  </a:lnTo>
                  <a:cubicBezTo>
                    <a:pt x="1753512" y="0"/>
                    <a:pt x="1770817" y="7168"/>
                    <a:pt x="1783577" y="19928"/>
                  </a:cubicBezTo>
                  <a:cubicBezTo>
                    <a:pt x="1796336" y="32687"/>
                    <a:pt x="1803504" y="49993"/>
                    <a:pt x="1803504" y="68037"/>
                  </a:cubicBezTo>
                  <a:lnTo>
                    <a:pt x="1803504" y="698961"/>
                  </a:lnTo>
                  <a:cubicBezTo>
                    <a:pt x="1803504" y="717005"/>
                    <a:pt x="1796336" y="734311"/>
                    <a:pt x="1783577" y="747070"/>
                  </a:cubicBezTo>
                  <a:cubicBezTo>
                    <a:pt x="1770817" y="759829"/>
                    <a:pt x="1753512" y="766998"/>
                    <a:pt x="1735467" y="766998"/>
                  </a:cubicBezTo>
                  <a:lnTo>
                    <a:pt x="68037" y="766998"/>
                  </a:lnTo>
                  <a:cubicBezTo>
                    <a:pt x="30461" y="766998"/>
                    <a:pt x="0" y="736536"/>
                    <a:pt x="0" y="698961"/>
                  </a:cubicBezTo>
                  <a:lnTo>
                    <a:pt x="0" y="68037"/>
                  </a:lnTo>
                  <a:cubicBezTo>
                    <a:pt x="0" y="49993"/>
                    <a:pt x="7168" y="32687"/>
                    <a:pt x="19928" y="19928"/>
                  </a:cubicBezTo>
                  <a:cubicBezTo>
                    <a:pt x="32687" y="7168"/>
                    <a:pt x="49993" y="0"/>
                    <a:pt x="68037" y="0"/>
                  </a:cubicBezTo>
                  <a:close/>
                </a:path>
              </a:pathLst>
            </a:custGeom>
            <a:solidFill>
              <a:srgbClr val="BECCDC"/>
            </a:solidFill>
            <a:ln w="19050" cap="rnd">
              <a:solidFill>
                <a:srgbClr val="0E3053"/>
              </a:solidFill>
              <a:prstDash val="solid"/>
              <a:round/>
            </a:ln>
          </p:spPr>
        </p:sp>
        <p:sp>
          <p:nvSpPr>
            <p:cNvPr name="TextBox 12" id="12"/>
            <p:cNvSpPr txBox="true"/>
            <p:nvPr/>
          </p:nvSpPr>
          <p:spPr>
            <a:xfrm>
              <a:off x="0" y="-38100"/>
              <a:ext cx="1803504" cy="805098"/>
            </a:xfrm>
            <a:prstGeom prst="rect">
              <a:avLst/>
            </a:prstGeom>
          </p:spPr>
          <p:txBody>
            <a:bodyPr anchor="ctr" rtlCol="false" tIns="50800" lIns="50800" bIns="50800" rIns="50800"/>
            <a:lstStyle/>
            <a:p>
              <a:pPr algn="ctr" marL="0" indent="0" lvl="0">
                <a:lnSpc>
                  <a:spcPts val="2659"/>
                </a:lnSpc>
                <a:spcBef>
                  <a:spcPct val="0"/>
                </a:spcBef>
              </a:pPr>
            </a:p>
          </p:txBody>
        </p:sp>
      </p:grpSp>
      <p:grpSp>
        <p:nvGrpSpPr>
          <p:cNvPr name="Group 13" id="13"/>
          <p:cNvGrpSpPr/>
          <p:nvPr/>
        </p:nvGrpSpPr>
        <p:grpSpPr>
          <a:xfrm rot="0">
            <a:off x="11136770" y="6518546"/>
            <a:ext cx="5689488" cy="2419636"/>
            <a:chOff x="0" y="0"/>
            <a:chExt cx="1803504" cy="766998"/>
          </a:xfrm>
        </p:grpSpPr>
        <p:sp>
          <p:nvSpPr>
            <p:cNvPr name="Freeform 14" id="14"/>
            <p:cNvSpPr/>
            <p:nvPr/>
          </p:nvSpPr>
          <p:spPr>
            <a:xfrm flipH="false" flipV="false" rot="0">
              <a:off x="0" y="0"/>
              <a:ext cx="1803504" cy="766998"/>
            </a:xfrm>
            <a:custGeom>
              <a:avLst/>
              <a:gdLst/>
              <a:ahLst/>
              <a:cxnLst/>
              <a:rect r="r" b="b" t="t" l="l"/>
              <a:pathLst>
                <a:path h="766998" w="1803504">
                  <a:moveTo>
                    <a:pt x="68037" y="0"/>
                  </a:moveTo>
                  <a:lnTo>
                    <a:pt x="1735467" y="0"/>
                  </a:lnTo>
                  <a:cubicBezTo>
                    <a:pt x="1753512" y="0"/>
                    <a:pt x="1770817" y="7168"/>
                    <a:pt x="1783577" y="19928"/>
                  </a:cubicBezTo>
                  <a:cubicBezTo>
                    <a:pt x="1796336" y="32687"/>
                    <a:pt x="1803504" y="49993"/>
                    <a:pt x="1803504" y="68037"/>
                  </a:cubicBezTo>
                  <a:lnTo>
                    <a:pt x="1803504" y="698961"/>
                  </a:lnTo>
                  <a:cubicBezTo>
                    <a:pt x="1803504" y="717005"/>
                    <a:pt x="1796336" y="734311"/>
                    <a:pt x="1783577" y="747070"/>
                  </a:cubicBezTo>
                  <a:cubicBezTo>
                    <a:pt x="1770817" y="759829"/>
                    <a:pt x="1753512" y="766998"/>
                    <a:pt x="1735467" y="766998"/>
                  </a:cubicBezTo>
                  <a:lnTo>
                    <a:pt x="68037" y="766998"/>
                  </a:lnTo>
                  <a:cubicBezTo>
                    <a:pt x="30461" y="766998"/>
                    <a:pt x="0" y="736536"/>
                    <a:pt x="0" y="698961"/>
                  </a:cubicBezTo>
                  <a:lnTo>
                    <a:pt x="0" y="68037"/>
                  </a:lnTo>
                  <a:cubicBezTo>
                    <a:pt x="0" y="49993"/>
                    <a:pt x="7168" y="32687"/>
                    <a:pt x="19928" y="19928"/>
                  </a:cubicBezTo>
                  <a:cubicBezTo>
                    <a:pt x="32687" y="7168"/>
                    <a:pt x="49993" y="0"/>
                    <a:pt x="68037" y="0"/>
                  </a:cubicBezTo>
                  <a:close/>
                </a:path>
              </a:pathLst>
            </a:custGeom>
            <a:solidFill>
              <a:srgbClr val="BECCDC"/>
            </a:solidFill>
            <a:ln w="19050" cap="rnd">
              <a:solidFill>
                <a:srgbClr val="0E3053"/>
              </a:solidFill>
              <a:prstDash val="solid"/>
              <a:round/>
            </a:ln>
          </p:spPr>
        </p:sp>
        <p:sp>
          <p:nvSpPr>
            <p:cNvPr name="TextBox 15" id="15"/>
            <p:cNvSpPr txBox="true"/>
            <p:nvPr/>
          </p:nvSpPr>
          <p:spPr>
            <a:xfrm>
              <a:off x="0" y="-38100"/>
              <a:ext cx="1803504" cy="805098"/>
            </a:xfrm>
            <a:prstGeom prst="rect">
              <a:avLst/>
            </a:prstGeom>
          </p:spPr>
          <p:txBody>
            <a:bodyPr anchor="ctr" rtlCol="false" tIns="50800" lIns="50800" bIns="50800" rIns="50800"/>
            <a:lstStyle/>
            <a:p>
              <a:pPr algn="ctr" marL="0" indent="0" lvl="0">
                <a:lnSpc>
                  <a:spcPts val="2659"/>
                </a:lnSpc>
                <a:spcBef>
                  <a:spcPct val="0"/>
                </a:spcBef>
              </a:pPr>
            </a:p>
          </p:txBody>
        </p:sp>
      </p:grpSp>
      <p:sp>
        <p:nvSpPr>
          <p:cNvPr name="TextBox 16" id="16"/>
          <p:cNvSpPr txBox="true"/>
          <p:nvPr/>
        </p:nvSpPr>
        <p:spPr>
          <a:xfrm rot="0">
            <a:off x="11640801" y="4019358"/>
            <a:ext cx="4681424" cy="2189234"/>
          </a:xfrm>
          <a:prstGeom prst="rect">
            <a:avLst/>
          </a:prstGeom>
        </p:spPr>
        <p:txBody>
          <a:bodyPr anchor="t" rtlCol="false" tIns="0" lIns="0" bIns="0" rIns="0">
            <a:spAutoFit/>
          </a:bodyPr>
          <a:lstStyle/>
          <a:p>
            <a:pPr algn="ctr" marL="0" indent="0" lvl="0">
              <a:lnSpc>
                <a:spcPts val="2933"/>
              </a:lnSpc>
            </a:pPr>
            <a:r>
              <a:rPr lang="en-US" b="true" sz="1833" spc="-3">
                <a:solidFill>
                  <a:srgbClr val="0E3053"/>
                </a:solidFill>
                <a:latin typeface="Inter Medium"/>
                <a:ea typeface="Inter Medium"/>
                <a:cs typeface="Inter Medium"/>
                <a:sym typeface="Inter Medium"/>
              </a:rPr>
              <a:t>Identificar la relación entre las actividades diarias y la calidad del sueño a través de un sistema que evalúe las cantidades de horas de descanso que necesite el usuario.</a:t>
            </a:r>
          </a:p>
          <a:p>
            <a:pPr algn="ctr" marL="0" indent="0" lvl="0">
              <a:lnSpc>
                <a:spcPts val="2933"/>
              </a:lnSpc>
            </a:pPr>
          </a:p>
        </p:txBody>
      </p:sp>
      <p:sp>
        <p:nvSpPr>
          <p:cNvPr name="TextBox 17" id="17"/>
          <p:cNvSpPr txBox="true"/>
          <p:nvPr/>
        </p:nvSpPr>
        <p:spPr>
          <a:xfrm rot="0">
            <a:off x="11640801" y="1793616"/>
            <a:ext cx="4681424" cy="1821536"/>
          </a:xfrm>
          <a:prstGeom prst="rect">
            <a:avLst/>
          </a:prstGeom>
        </p:spPr>
        <p:txBody>
          <a:bodyPr anchor="t" rtlCol="false" tIns="0" lIns="0" bIns="0" rIns="0">
            <a:spAutoFit/>
          </a:bodyPr>
          <a:lstStyle/>
          <a:p>
            <a:pPr algn="ctr" marL="0" indent="0" lvl="0">
              <a:lnSpc>
                <a:spcPts val="2933"/>
              </a:lnSpc>
            </a:pPr>
            <a:r>
              <a:rPr lang="en-US" b="true" sz="1833" spc="-3">
                <a:solidFill>
                  <a:srgbClr val="0E3053"/>
                </a:solidFill>
                <a:latin typeface="Inter Medium"/>
                <a:ea typeface="Inter Medium"/>
                <a:cs typeface="Inter Medium"/>
                <a:sym typeface="Inter Medium"/>
              </a:rPr>
              <a:t>Determinar la cantidad de horas de sueño de los estudiantes universitarios mediante una herramienta que registre y analice su rutina diaria.</a:t>
            </a:r>
          </a:p>
          <a:p>
            <a:pPr algn="ctr" marL="0" indent="0" lvl="0">
              <a:lnSpc>
                <a:spcPts val="2933"/>
              </a:lnSpc>
            </a:pPr>
          </a:p>
        </p:txBody>
      </p:sp>
      <p:sp>
        <p:nvSpPr>
          <p:cNvPr name="TextBox 18" id="18"/>
          <p:cNvSpPr txBox="true"/>
          <p:nvPr/>
        </p:nvSpPr>
        <p:spPr>
          <a:xfrm rot="0">
            <a:off x="11640801" y="6779496"/>
            <a:ext cx="4681424" cy="2189234"/>
          </a:xfrm>
          <a:prstGeom prst="rect">
            <a:avLst/>
          </a:prstGeom>
        </p:spPr>
        <p:txBody>
          <a:bodyPr anchor="t" rtlCol="false" tIns="0" lIns="0" bIns="0" rIns="0">
            <a:spAutoFit/>
          </a:bodyPr>
          <a:lstStyle/>
          <a:p>
            <a:pPr algn="ctr" marL="0" indent="0" lvl="0">
              <a:lnSpc>
                <a:spcPts val="2933"/>
              </a:lnSpc>
            </a:pPr>
            <a:r>
              <a:rPr lang="en-US" b="true" sz="1833" spc="-3">
                <a:solidFill>
                  <a:srgbClr val="0E3053"/>
                </a:solidFill>
                <a:latin typeface="Inter Medium"/>
                <a:ea typeface="Inter Medium"/>
                <a:cs typeface="Inter Medium"/>
                <a:sym typeface="Inter Medium"/>
              </a:rPr>
              <a:t>Desarrollar una aplicación que permita un registro automático y personalizado de las horas de sueño, adaptándose a la rutina de cada usuario para mejorar su seguimiento y control.</a:t>
            </a:r>
          </a:p>
          <a:p>
            <a:pPr algn="ctr" marL="0" indent="0" lvl="0">
              <a:lnSpc>
                <a:spcPts val="2933"/>
              </a:lnSpc>
            </a:pPr>
          </a:p>
        </p:txBody>
      </p:sp>
      <p:sp>
        <p:nvSpPr>
          <p:cNvPr name="TextBox 19" id="19"/>
          <p:cNvSpPr txBox="true"/>
          <p:nvPr/>
        </p:nvSpPr>
        <p:spPr>
          <a:xfrm rot="0">
            <a:off x="9462867" y="2158586"/>
            <a:ext cx="1405739" cy="800100"/>
          </a:xfrm>
          <a:prstGeom prst="rect">
            <a:avLst/>
          </a:prstGeom>
        </p:spPr>
        <p:txBody>
          <a:bodyPr anchor="t" rtlCol="false" tIns="0" lIns="0" bIns="0" rIns="0">
            <a:spAutoFit/>
          </a:bodyPr>
          <a:lstStyle/>
          <a:p>
            <a:pPr algn="ctr">
              <a:lnSpc>
                <a:spcPts val="6369"/>
              </a:lnSpc>
            </a:pPr>
            <a:r>
              <a:rPr lang="en-US" b="true" sz="5307" spc="-185">
                <a:solidFill>
                  <a:srgbClr val="0E3053"/>
                </a:solidFill>
                <a:latin typeface="Inter Bold"/>
                <a:ea typeface="Inter Bold"/>
                <a:cs typeface="Inter Bold"/>
                <a:sym typeface="Inter Bold"/>
              </a:rPr>
              <a:t>01</a:t>
            </a:r>
          </a:p>
        </p:txBody>
      </p:sp>
      <p:grpSp>
        <p:nvGrpSpPr>
          <p:cNvPr name="Group 20" id="20"/>
          <p:cNvGrpSpPr/>
          <p:nvPr/>
        </p:nvGrpSpPr>
        <p:grpSpPr>
          <a:xfrm rot="0">
            <a:off x="9421149" y="4398913"/>
            <a:ext cx="1489174" cy="1489174"/>
            <a:chOff x="0" y="0"/>
            <a:chExt cx="812800" cy="812800"/>
          </a:xfrm>
        </p:grpSpPr>
        <p:sp>
          <p:nvSpPr>
            <p:cNvPr name="Freeform 21" id="2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lnTo>
                    <a:pt x="406400" y="0"/>
                  </a:lnTo>
                  <a:close/>
                </a:path>
              </a:pathLst>
            </a:custGeom>
            <a:solidFill>
              <a:srgbClr val="BECCDC"/>
            </a:solidFill>
            <a:ln w="19050" cap="rnd">
              <a:solidFill>
                <a:srgbClr val="0E3053"/>
              </a:solidFill>
              <a:prstDash val="solid"/>
              <a:round/>
            </a:ln>
          </p:spPr>
        </p:sp>
        <p:sp>
          <p:nvSpPr>
            <p:cNvPr name="TextBox 22" id="22"/>
            <p:cNvSpPr txBox="true"/>
            <p:nvPr/>
          </p:nvSpPr>
          <p:spPr>
            <a:xfrm>
              <a:off x="76200" y="38100"/>
              <a:ext cx="660400" cy="698500"/>
            </a:xfrm>
            <a:prstGeom prst="rect">
              <a:avLst/>
            </a:prstGeom>
          </p:spPr>
          <p:txBody>
            <a:bodyPr anchor="ctr" rtlCol="false" tIns="50800" lIns="50800" bIns="50800" rIns="50800"/>
            <a:lstStyle/>
            <a:p>
              <a:pPr algn="ctr" marL="0" indent="0" lvl="0">
                <a:lnSpc>
                  <a:spcPts val="2659"/>
                </a:lnSpc>
                <a:spcBef>
                  <a:spcPct val="0"/>
                </a:spcBef>
              </a:pPr>
            </a:p>
          </p:txBody>
        </p:sp>
      </p:grpSp>
      <p:sp>
        <p:nvSpPr>
          <p:cNvPr name="TextBox 23" id="23"/>
          <p:cNvSpPr txBox="true"/>
          <p:nvPr/>
        </p:nvSpPr>
        <p:spPr>
          <a:xfrm rot="0">
            <a:off x="9462867" y="4743214"/>
            <a:ext cx="1405739" cy="800100"/>
          </a:xfrm>
          <a:prstGeom prst="rect">
            <a:avLst/>
          </a:prstGeom>
        </p:spPr>
        <p:txBody>
          <a:bodyPr anchor="t" rtlCol="false" tIns="0" lIns="0" bIns="0" rIns="0">
            <a:spAutoFit/>
          </a:bodyPr>
          <a:lstStyle/>
          <a:p>
            <a:pPr algn="ctr">
              <a:lnSpc>
                <a:spcPts val="6369"/>
              </a:lnSpc>
            </a:pPr>
            <a:r>
              <a:rPr lang="en-US" b="true" sz="5307" spc="-185">
                <a:solidFill>
                  <a:srgbClr val="0E3053"/>
                </a:solidFill>
                <a:latin typeface="Inter Bold"/>
                <a:ea typeface="Inter Bold"/>
                <a:cs typeface="Inter Bold"/>
                <a:sym typeface="Inter Bold"/>
              </a:rPr>
              <a:t>02</a:t>
            </a:r>
          </a:p>
        </p:txBody>
      </p:sp>
      <p:grpSp>
        <p:nvGrpSpPr>
          <p:cNvPr name="Group 24" id="24"/>
          <p:cNvGrpSpPr/>
          <p:nvPr/>
        </p:nvGrpSpPr>
        <p:grpSpPr>
          <a:xfrm rot="0">
            <a:off x="9421149" y="6983777"/>
            <a:ext cx="1489174" cy="1489174"/>
            <a:chOff x="0" y="0"/>
            <a:chExt cx="812800" cy="812800"/>
          </a:xfrm>
        </p:grpSpPr>
        <p:sp>
          <p:nvSpPr>
            <p:cNvPr name="Freeform 25" id="2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lnTo>
                    <a:pt x="406400" y="0"/>
                  </a:lnTo>
                  <a:close/>
                </a:path>
              </a:pathLst>
            </a:custGeom>
            <a:solidFill>
              <a:srgbClr val="BECCDC"/>
            </a:solidFill>
            <a:ln w="19050" cap="rnd">
              <a:solidFill>
                <a:srgbClr val="0E3053"/>
              </a:solidFill>
              <a:prstDash val="solid"/>
              <a:round/>
            </a:ln>
          </p:spPr>
        </p:sp>
        <p:sp>
          <p:nvSpPr>
            <p:cNvPr name="TextBox 26" id="26"/>
            <p:cNvSpPr txBox="true"/>
            <p:nvPr/>
          </p:nvSpPr>
          <p:spPr>
            <a:xfrm>
              <a:off x="76200" y="38100"/>
              <a:ext cx="660400" cy="698500"/>
            </a:xfrm>
            <a:prstGeom prst="rect">
              <a:avLst/>
            </a:prstGeom>
          </p:spPr>
          <p:txBody>
            <a:bodyPr anchor="ctr" rtlCol="false" tIns="50800" lIns="50800" bIns="50800" rIns="50800"/>
            <a:lstStyle/>
            <a:p>
              <a:pPr algn="ctr" marL="0" indent="0" lvl="0">
                <a:lnSpc>
                  <a:spcPts val="2659"/>
                </a:lnSpc>
                <a:spcBef>
                  <a:spcPct val="0"/>
                </a:spcBef>
              </a:pPr>
            </a:p>
          </p:txBody>
        </p:sp>
      </p:grpSp>
      <p:sp>
        <p:nvSpPr>
          <p:cNvPr name="TextBox 27" id="27"/>
          <p:cNvSpPr txBox="true"/>
          <p:nvPr/>
        </p:nvSpPr>
        <p:spPr>
          <a:xfrm rot="0">
            <a:off x="9462867" y="7328314"/>
            <a:ext cx="1405739" cy="800100"/>
          </a:xfrm>
          <a:prstGeom prst="rect">
            <a:avLst/>
          </a:prstGeom>
        </p:spPr>
        <p:txBody>
          <a:bodyPr anchor="t" rtlCol="false" tIns="0" lIns="0" bIns="0" rIns="0">
            <a:spAutoFit/>
          </a:bodyPr>
          <a:lstStyle/>
          <a:p>
            <a:pPr algn="ctr">
              <a:lnSpc>
                <a:spcPts val="6369"/>
              </a:lnSpc>
            </a:pPr>
            <a:r>
              <a:rPr lang="en-US" b="true" sz="5307" spc="-185">
                <a:solidFill>
                  <a:srgbClr val="0E3053"/>
                </a:solidFill>
                <a:latin typeface="Inter Bold"/>
                <a:ea typeface="Inter Bold"/>
                <a:cs typeface="Inter Bold"/>
                <a:sym typeface="Inter Bold"/>
              </a:rPr>
              <a:t>03</a:t>
            </a:r>
          </a:p>
        </p:txBody>
      </p:sp>
    </p:spTree>
  </p:cSld>
  <p:clrMapOvr>
    <a:masterClrMapping/>
  </p:clrMapOvr>
</p:sld>
</file>

<file path=ppt/slides/slide6.xml><?xml version="1.0" encoding="utf-8"?>
<p:sld xmlns:p="http://schemas.openxmlformats.org/presentationml/2006/main" xmlns:a="http://schemas.openxmlformats.org/drawingml/2006/main">
  <p:cSld>
    <p:bg>
      <p:bgPr>
        <a:solidFill>
          <a:srgbClr val="1D5D92"/>
        </a:solidFill>
      </p:bgPr>
    </p:bg>
    <p:spTree>
      <p:nvGrpSpPr>
        <p:cNvPr id="1" name=""/>
        <p:cNvGrpSpPr/>
        <p:nvPr/>
      </p:nvGrpSpPr>
      <p:grpSpPr>
        <a:xfrm>
          <a:off x="0" y="0"/>
          <a:ext cx="0" cy="0"/>
          <a:chOff x="0" y="0"/>
          <a:chExt cx="0" cy="0"/>
        </a:xfrm>
      </p:grpSpPr>
      <p:sp>
        <p:nvSpPr>
          <p:cNvPr name="TextBox 2" id="2"/>
          <p:cNvSpPr txBox="true"/>
          <p:nvPr/>
        </p:nvSpPr>
        <p:spPr>
          <a:xfrm rot="0">
            <a:off x="4095446" y="2957098"/>
            <a:ext cx="7443732" cy="836295"/>
          </a:xfrm>
          <a:prstGeom prst="rect">
            <a:avLst/>
          </a:prstGeom>
        </p:spPr>
        <p:txBody>
          <a:bodyPr anchor="t" rtlCol="false" tIns="0" lIns="0" bIns="0" rIns="0">
            <a:spAutoFit/>
          </a:bodyPr>
          <a:lstStyle/>
          <a:p>
            <a:pPr algn="l">
              <a:lnSpc>
                <a:spcPts val="6240"/>
              </a:lnSpc>
            </a:pPr>
            <a:r>
              <a:rPr lang="en-US" sz="6000" b="true">
                <a:solidFill>
                  <a:srgbClr val="F0F0F0"/>
                </a:solidFill>
                <a:latin typeface="Roboto Bold"/>
                <a:ea typeface="Roboto Bold"/>
                <a:cs typeface="Roboto Bold"/>
                <a:sym typeface="Roboto Bold"/>
              </a:rPr>
              <a:t>Público </a:t>
            </a:r>
          </a:p>
        </p:txBody>
      </p:sp>
      <p:sp>
        <p:nvSpPr>
          <p:cNvPr name="TextBox 3" id="3"/>
          <p:cNvSpPr txBox="true"/>
          <p:nvPr/>
        </p:nvSpPr>
        <p:spPr>
          <a:xfrm rot="0">
            <a:off x="1932068" y="4724038"/>
            <a:ext cx="6980133" cy="3592205"/>
          </a:xfrm>
          <a:prstGeom prst="rect">
            <a:avLst/>
          </a:prstGeom>
        </p:spPr>
        <p:txBody>
          <a:bodyPr anchor="t" rtlCol="false" tIns="0" lIns="0" bIns="0" rIns="0">
            <a:spAutoFit/>
          </a:bodyPr>
          <a:lstStyle/>
          <a:p>
            <a:pPr algn="just" marL="499890" indent="-249945" lvl="1">
              <a:lnSpc>
                <a:spcPts val="3218"/>
              </a:lnSpc>
              <a:buFont typeface="Arial"/>
              <a:buChar char="•"/>
            </a:pPr>
            <a:r>
              <a:rPr lang="en-US" sz="2315" spc="11">
                <a:solidFill>
                  <a:srgbClr val="F0F0F0"/>
                </a:solidFill>
                <a:latin typeface="Inter"/>
                <a:ea typeface="Inter"/>
                <a:cs typeface="Inter"/>
                <a:sym typeface="Inter"/>
              </a:rPr>
              <a:t>La aplicación está dirigida a estudiantes universitarios, brindándoles una herramienta que les permite calcular y gestionar sus horas de sueño de acuerdo con sus actividades diarias. A través de sus diversas funcionalidades, busca facilitar el monitoreo del descanso y fomentar hábitos más saludables en su rutina.</a:t>
            </a:r>
          </a:p>
          <a:p>
            <a:pPr algn="just" marL="0" indent="0" lvl="0">
              <a:lnSpc>
                <a:spcPts val="3218"/>
              </a:lnSpc>
            </a:pPr>
          </a:p>
        </p:txBody>
      </p:sp>
      <p:sp>
        <p:nvSpPr>
          <p:cNvPr name="TextBox 4" id="4"/>
          <p:cNvSpPr txBox="true"/>
          <p:nvPr/>
        </p:nvSpPr>
        <p:spPr>
          <a:xfrm rot="0">
            <a:off x="9802664" y="4569511"/>
            <a:ext cx="6980133" cy="3592205"/>
          </a:xfrm>
          <a:prstGeom prst="rect">
            <a:avLst/>
          </a:prstGeom>
        </p:spPr>
        <p:txBody>
          <a:bodyPr anchor="t" rtlCol="false" tIns="0" lIns="0" bIns="0" rIns="0">
            <a:spAutoFit/>
          </a:bodyPr>
          <a:lstStyle/>
          <a:p>
            <a:pPr algn="just" marL="499890" indent="-249945" lvl="1">
              <a:lnSpc>
                <a:spcPts val="3218"/>
              </a:lnSpc>
              <a:buFont typeface="Arial"/>
              <a:buChar char="•"/>
            </a:pPr>
            <a:r>
              <a:rPr lang="en-US" sz="2315" spc="11">
                <a:solidFill>
                  <a:srgbClr val="F0F0F0"/>
                </a:solidFill>
                <a:latin typeface="Inter"/>
                <a:ea typeface="Inter"/>
                <a:cs typeface="Inter"/>
                <a:sym typeface="Inter"/>
              </a:rPr>
              <a:t>Los estudiantes podrán calcular cuántas horas necesitan dormir según sus actividades diarias.</a:t>
            </a:r>
          </a:p>
          <a:p>
            <a:pPr algn="just" marL="499890" indent="-249945" lvl="1">
              <a:lnSpc>
                <a:spcPts val="3218"/>
              </a:lnSpc>
              <a:buFont typeface="Arial"/>
              <a:buChar char="•"/>
            </a:pPr>
            <a:r>
              <a:rPr lang="en-US" sz="2315" spc="11">
                <a:solidFill>
                  <a:srgbClr val="F0F0F0"/>
                </a:solidFill>
                <a:latin typeface="Inter"/>
                <a:ea typeface="Inter"/>
                <a:cs typeface="Inter"/>
                <a:sym typeface="Inter"/>
              </a:rPr>
              <a:t>La aplicación ayudará a organizar mejor su rutina para evitar la falta de sueño.</a:t>
            </a:r>
          </a:p>
          <a:p>
            <a:pPr algn="just" marL="499890" indent="-249945" lvl="1">
              <a:lnSpc>
                <a:spcPts val="3218"/>
              </a:lnSpc>
              <a:buFont typeface="Arial"/>
              <a:buChar char="•"/>
            </a:pPr>
            <a:r>
              <a:rPr lang="en-US" sz="2315" spc="11">
                <a:solidFill>
                  <a:srgbClr val="F0F0F0"/>
                </a:solidFill>
                <a:latin typeface="Inter"/>
                <a:ea typeface="Inter"/>
                <a:cs typeface="Inter"/>
                <a:sym typeface="Inter"/>
              </a:rPr>
              <a:t>Se proporcionarán videos y recursos para facilitar el descanso y mejorar la calidad del sueño.</a:t>
            </a:r>
          </a:p>
          <a:p>
            <a:pPr algn="just" marL="0" indent="0" lvl="0">
              <a:lnSpc>
                <a:spcPts val="3218"/>
              </a:lnSpc>
            </a:pPr>
          </a:p>
        </p:txBody>
      </p:sp>
      <p:sp>
        <p:nvSpPr>
          <p:cNvPr name="TextBox 5" id="5"/>
          <p:cNvSpPr txBox="true"/>
          <p:nvPr/>
        </p:nvSpPr>
        <p:spPr>
          <a:xfrm rot="0">
            <a:off x="11539178" y="2957098"/>
            <a:ext cx="7443732" cy="836295"/>
          </a:xfrm>
          <a:prstGeom prst="rect">
            <a:avLst/>
          </a:prstGeom>
        </p:spPr>
        <p:txBody>
          <a:bodyPr anchor="t" rtlCol="false" tIns="0" lIns="0" bIns="0" rIns="0">
            <a:spAutoFit/>
          </a:bodyPr>
          <a:lstStyle/>
          <a:p>
            <a:pPr algn="l">
              <a:lnSpc>
                <a:spcPts val="6240"/>
              </a:lnSpc>
            </a:pPr>
            <a:r>
              <a:rPr lang="en-US" sz="6000" b="true">
                <a:solidFill>
                  <a:srgbClr val="F0F0F0"/>
                </a:solidFill>
                <a:latin typeface="Roboto Bold"/>
                <a:ea typeface="Roboto Bold"/>
                <a:cs typeface="Roboto Bold"/>
                <a:sym typeface="Roboto Bold"/>
              </a:rPr>
              <a:t>Beneficios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364857" y="358628"/>
            <a:ext cx="17558286" cy="9569744"/>
            <a:chOff x="0" y="0"/>
            <a:chExt cx="4624405" cy="2520426"/>
          </a:xfrm>
        </p:grpSpPr>
        <p:sp>
          <p:nvSpPr>
            <p:cNvPr name="Freeform 4" id="4"/>
            <p:cNvSpPr/>
            <p:nvPr/>
          </p:nvSpPr>
          <p:spPr>
            <a:xfrm flipH="false" flipV="false" rot="0">
              <a:off x="0" y="0"/>
              <a:ext cx="4624405" cy="2520426"/>
            </a:xfrm>
            <a:custGeom>
              <a:avLst/>
              <a:gdLst/>
              <a:ahLst/>
              <a:cxnLst/>
              <a:rect r="r" b="b" t="t" l="l"/>
              <a:pathLst>
                <a:path h="2520426" w="4624405">
                  <a:moveTo>
                    <a:pt x="5291" y="0"/>
                  </a:moveTo>
                  <a:lnTo>
                    <a:pt x="4619113" y="0"/>
                  </a:lnTo>
                  <a:cubicBezTo>
                    <a:pt x="4622036" y="0"/>
                    <a:pt x="4624405" y="2369"/>
                    <a:pt x="4624405" y="5291"/>
                  </a:cubicBezTo>
                  <a:lnTo>
                    <a:pt x="4624405" y="2515135"/>
                  </a:lnTo>
                  <a:cubicBezTo>
                    <a:pt x="4624405" y="2516539"/>
                    <a:pt x="4623847" y="2517884"/>
                    <a:pt x="4622855" y="2518877"/>
                  </a:cubicBezTo>
                  <a:cubicBezTo>
                    <a:pt x="4621862" y="2519869"/>
                    <a:pt x="4620517" y="2520426"/>
                    <a:pt x="4619113" y="2520426"/>
                  </a:cubicBezTo>
                  <a:lnTo>
                    <a:pt x="5291" y="2520426"/>
                  </a:lnTo>
                  <a:cubicBezTo>
                    <a:pt x="3888" y="2520426"/>
                    <a:pt x="2542" y="2519869"/>
                    <a:pt x="1550" y="2518877"/>
                  </a:cubicBezTo>
                  <a:cubicBezTo>
                    <a:pt x="557" y="2517884"/>
                    <a:pt x="0" y="2516539"/>
                    <a:pt x="0" y="2515135"/>
                  </a:cubicBezTo>
                  <a:lnTo>
                    <a:pt x="0" y="5291"/>
                  </a:lnTo>
                  <a:cubicBezTo>
                    <a:pt x="0" y="3888"/>
                    <a:pt x="557" y="2542"/>
                    <a:pt x="1550" y="1550"/>
                  </a:cubicBezTo>
                  <a:cubicBezTo>
                    <a:pt x="2542" y="557"/>
                    <a:pt x="3888" y="0"/>
                    <a:pt x="5291" y="0"/>
                  </a:cubicBezTo>
                  <a:close/>
                </a:path>
              </a:pathLst>
            </a:custGeom>
            <a:solidFill>
              <a:srgbClr val="F0F0F0">
                <a:alpha val="95686"/>
              </a:srgbClr>
            </a:solidFill>
            <a:ln w="38100" cap="sq">
              <a:solidFill>
                <a:srgbClr val="174973">
                  <a:alpha val="95686"/>
                </a:srgbClr>
              </a:solidFill>
              <a:prstDash val="solid"/>
              <a:miter/>
            </a:ln>
          </p:spPr>
        </p:sp>
        <p:sp>
          <p:nvSpPr>
            <p:cNvPr name="TextBox 5" id="5"/>
            <p:cNvSpPr txBox="true"/>
            <p:nvPr/>
          </p:nvSpPr>
          <p:spPr>
            <a:xfrm>
              <a:off x="0" y="28575"/>
              <a:ext cx="4624405" cy="2491851"/>
            </a:xfrm>
            <a:prstGeom prst="rect">
              <a:avLst/>
            </a:prstGeom>
          </p:spPr>
          <p:txBody>
            <a:bodyPr anchor="ctr" rtlCol="false" tIns="50800" lIns="50800" bIns="50800" rIns="50800"/>
            <a:lstStyle/>
            <a:p>
              <a:pPr algn="ctr">
                <a:lnSpc>
                  <a:spcPts val="2600"/>
                </a:lnSpc>
              </a:pPr>
            </a:p>
          </p:txBody>
        </p:sp>
      </p:grpSp>
      <p:sp>
        <p:nvSpPr>
          <p:cNvPr name="TextBox 6" id="6"/>
          <p:cNvSpPr txBox="true"/>
          <p:nvPr/>
        </p:nvSpPr>
        <p:spPr>
          <a:xfrm rot="0">
            <a:off x="1829131" y="4441953"/>
            <a:ext cx="6234179" cy="1626870"/>
          </a:xfrm>
          <a:prstGeom prst="rect">
            <a:avLst/>
          </a:prstGeom>
        </p:spPr>
        <p:txBody>
          <a:bodyPr anchor="t" rtlCol="false" tIns="0" lIns="0" bIns="0" rIns="0">
            <a:spAutoFit/>
          </a:bodyPr>
          <a:lstStyle/>
          <a:p>
            <a:pPr algn="l">
              <a:lnSpc>
                <a:spcPts val="6240"/>
              </a:lnSpc>
            </a:pPr>
            <a:r>
              <a:rPr lang="en-US" sz="6000" b="true">
                <a:solidFill>
                  <a:srgbClr val="174973"/>
                </a:solidFill>
                <a:latin typeface="Roboto Bold"/>
                <a:ea typeface="Roboto Bold"/>
                <a:cs typeface="Roboto Bold"/>
                <a:sym typeface="Roboto Bold"/>
              </a:rPr>
              <a:t>Requisitos Técnicos</a:t>
            </a:r>
          </a:p>
        </p:txBody>
      </p:sp>
      <p:sp>
        <p:nvSpPr>
          <p:cNvPr name="AutoShape 7" id="7"/>
          <p:cNvSpPr/>
          <p:nvPr/>
        </p:nvSpPr>
        <p:spPr>
          <a:xfrm flipV="true">
            <a:off x="7856518" y="403003"/>
            <a:ext cx="0" cy="9480995"/>
          </a:xfrm>
          <a:prstGeom prst="line">
            <a:avLst/>
          </a:prstGeom>
          <a:ln cap="flat" w="28575">
            <a:solidFill>
              <a:srgbClr val="174973"/>
            </a:solidFill>
            <a:prstDash val="solid"/>
            <a:headEnd type="none" len="sm" w="sm"/>
            <a:tailEnd type="none" len="sm" w="sm"/>
          </a:ln>
        </p:spPr>
      </p:sp>
      <p:sp>
        <p:nvSpPr>
          <p:cNvPr name="TextBox 8" id="8"/>
          <p:cNvSpPr txBox="true"/>
          <p:nvPr/>
        </p:nvSpPr>
        <p:spPr>
          <a:xfrm rot="0">
            <a:off x="8262542" y="856116"/>
            <a:ext cx="9248558" cy="8402184"/>
          </a:xfrm>
          <a:prstGeom prst="rect">
            <a:avLst/>
          </a:prstGeom>
        </p:spPr>
        <p:txBody>
          <a:bodyPr anchor="t" rtlCol="false" tIns="0" lIns="0" bIns="0" rIns="0">
            <a:spAutoFit/>
          </a:bodyPr>
          <a:lstStyle/>
          <a:p>
            <a:pPr algn="just">
              <a:lnSpc>
                <a:spcPts val="3297"/>
              </a:lnSpc>
            </a:pPr>
            <a:r>
              <a:rPr lang="en-US" b="true" sz="2355" spc="141">
                <a:solidFill>
                  <a:srgbClr val="174973"/>
                </a:solidFill>
                <a:latin typeface="Inter Bold"/>
                <a:ea typeface="Inter Bold"/>
                <a:cs typeface="Inter Bold"/>
                <a:sym typeface="Inter Bold"/>
              </a:rPr>
              <a:t>Lenguajes y Frameworks:</a:t>
            </a:r>
          </a:p>
          <a:p>
            <a:pPr algn="just" marL="443752" indent="-221876" lvl="1">
              <a:lnSpc>
                <a:spcPts val="2877"/>
              </a:lnSpc>
              <a:buFont typeface="Arial"/>
              <a:buChar char="•"/>
            </a:pPr>
            <a:r>
              <a:rPr lang="en-US" b="true" sz="2055" spc="123">
                <a:solidFill>
                  <a:srgbClr val="174973"/>
                </a:solidFill>
                <a:latin typeface="Inter Medium"/>
                <a:ea typeface="Inter Medium"/>
                <a:cs typeface="Inter Medium"/>
                <a:sym typeface="Inter Medium"/>
              </a:rPr>
              <a:t>Lenguaje de programación: Java (para el desarrollo de la aplicación en Android Studio).</a:t>
            </a:r>
          </a:p>
          <a:p>
            <a:pPr algn="just" marL="443752" indent="-221876" lvl="1">
              <a:lnSpc>
                <a:spcPts val="2877"/>
              </a:lnSpc>
              <a:buFont typeface="Arial"/>
              <a:buChar char="•"/>
            </a:pPr>
            <a:r>
              <a:rPr lang="en-US" b="true" sz="2055" spc="123">
                <a:solidFill>
                  <a:srgbClr val="174973"/>
                </a:solidFill>
                <a:latin typeface="Inter Medium"/>
                <a:ea typeface="Inter Medium"/>
                <a:cs typeface="Inter Medium"/>
                <a:sym typeface="Inter Medium"/>
              </a:rPr>
              <a:t>Entorno de desarrollo: Android Studio.</a:t>
            </a:r>
          </a:p>
          <a:p>
            <a:pPr algn="just" marL="443752" indent="-221876" lvl="1">
              <a:lnSpc>
                <a:spcPts val="2877"/>
              </a:lnSpc>
              <a:buFont typeface="Arial"/>
              <a:buChar char="•"/>
            </a:pPr>
            <a:r>
              <a:rPr lang="en-US" b="true" sz="2055" spc="123">
                <a:solidFill>
                  <a:srgbClr val="174973"/>
                </a:solidFill>
                <a:latin typeface="Inter Medium"/>
                <a:ea typeface="Inter Medium"/>
                <a:cs typeface="Inter Medium"/>
                <a:sym typeface="Inter Medium"/>
              </a:rPr>
              <a:t>Base de datos: SQLite (para el almacenamiento local de la información del usuario).</a:t>
            </a:r>
          </a:p>
          <a:p>
            <a:pPr algn="just" marL="443752" indent="-221876" lvl="1">
              <a:lnSpc>
                <a:spcPts val="2877"/>
              </a:lnSpc>
              <a:buFont typeface="Arial"/>
              <a:buChar char="•"/>
            </a:pPr>
            <a:r>
              <a:rPr lang="en-US" b="true" sz="2055" spc="123">
                <a:solidFill>
                  <a:srgbClr val="174973"/>
                </a:solidFill>
                <a:latin typeface="Inter Medium"/>
                <a:ea typeface="Inter Medium"/>
                <a:cs typeface="Inter Medium"/>
                <a:sym typeface="Inter Medium"/>
              </a:rPr>
              <a:t>Diseño de interfaz: XML (para la estructura y diseño de la interfaz de usuario).</a:t>
            </a:r>
          </a:p>
          <a:p>
            <a:pPr algn="just">
              <a:lnSpc>
                <a:spcPts val="3157"/>
              </a:lnSpc>
            </a:pPr>
            <a:r>
              <a:rPr lang="en-US" b="true" sz="2255" spc="135">
                <a:solidFill>
                  <a:srgbClr val="174973"/>
                </a:solidFill>
                <a:latin typeface="Inter Bold"/>
                <a:ea typeface="Inter Bold"/>
                <a:cs typeface="Inter Bold"/>
                <a:sym typeface="Inter Bold"/>
              </a:rPr>
              <a:t>Compatibilidad:</a:t>
            </a:r>
          </a:p>
          <a:p>
            <a:pPr algn="just" marL="443752" indent="-221876" lvl="1">
              <a:lnSpc>
                <a:spcPts val="2877"/>
              </a:lnSpc>
              <a:buFont typeface="Arial"/>
              <a:buChar char="•"/>
            </a:pPr>
            <a:r>
              <a:rPr lang="en-US" b="true" sz="2055" spc="123">
                <a:solidFill>
                  <a:srgbClr val="174973"/>
                </a:solidFill>
                <a:latin typeface="Inter Medium"/>
                <a:ea typeface="Inter Medium"/>
                <a:cs typeface="Inter Medium"/>
                <a:sym typeface="Inter Medium"/>
              </a:rPr>
              <a:t>Sistema operativo: La aplicación es compatible con dispositivos Android, ya que está desarrollada en Android Studio con Java.</a:t>
            </a:r>
          </a:p>
          <a:p>
            <a:pPr algn="just" marL="443752" indent="-221876" lvl="1">
              <a:lnSpc>
                <a:spcPts val="2877"/>
              </a:lnSpc>
              <a:buFont typeface="Arial"/>
              <a:buChar char="•"/>
            </a:pPr>
            <a:r>
              <a:rPr lang="en-US" b="true" sz="2055" spc="123">
                <a:solidFill>
                  <a:srgbClr val="174973"/>
                </a:solidFill>
                <a:latin typeface="Inter Medium"/>
                <a:ea typeface="Inter Medium"/>
                <a:cs typeface="Inter Medium"/>
                <a:sym typeface="Inter Medium"/>
              </a:rPr>
              <a:t>Versión de Android: Se recomienda el uso en dispositivos con Android 6.0 (Marshmallow) o superior para un mejor rendimiento y compatibilidad.</a:t>
            </a:r>
          </a:p>
          <a:p>
            <a:pPr algn="just" marL="443752" indent="-221876" lvl="1">
              <a:lnSpc>
                <a:spcPts val="2877"/>
              </a:lnSpc>
              <a:buFont typeface="Arial"/>
              <a:buChar char="•"/>
            </a:pPr>
            <a:r>
              <a:rPr lang="en-US" b="true" sz="2055" spc="123">
                <a:solidFill>
                  <a:srgbClr val="174973"/>
                </a:solidFill>
                <a:latin typeface="Inter Medium"/>
                <a:ea typeface="Inter Medium"/>
                <a:cs typeface="Inter Medium"/>
                <a:sym typeface="Inter Medium"/>
              </a:rPr>
              <a:t>Requisitos de hardware: Funciona en smartphones con al menos 2 GB de RAM y 100 MB de almacenamiento disponible.</a:t>
            </a:r>
          </a:p>
          <a:p>
            <a:pPr algn="just" marL="443752" indent="-221876" lvl="1">
              <a:lnSpc>
                <a:spcPts val="2877"/>
              </a:lnSpc>
              <a:buFont typeface="Arial"/>
              <a:buChar char="•"/>
            </a:pPr>
            <a:r>
              <a:rPr lang="en-US" b="true" sz="2055" spc="123">
                <a:solidFill>
                  <a:srgbClr val="174973"/>
                </a:solidFill>
                <a:latin typeface="Inter Medium"/>
                <a:ea typeface="Inter Medium"/>
                <a:cs typeface="Inter Medium"/>
                <a:sym typeface="Inter Medium"/>
              </a:rPr>
              <a:t>Modo offline: La aplicación puede utilizarse sin conexión a Internet, ya que almacena los datos en SQLite.</a:t>
            </a:r>
          </a:p>
          <a:p>
            <a:pPr algn="just" marL="443752" indent="-221876" lvl="1">
              <a:lnSpc>
                <a:spcPts val="2877"/>
              </a:lnSpc>
              <a:buFont typeface="Arial"/>
              <a:buChar char="•"/>
            </a:pPr>
            <a:r>
              <a:rPr lang="en-US" b="true" sz="2055" spc="123">
                <a:solidFill>
                  <a:srgbClr val="174973"/>
                </a:solidFill>
                <a:latin typeface="Inter Medium"/>
                <a:ea typeface="Inter Medium"/>
                <a:cs typeface="Inter Medium"/>
                <a:sym typeface="Inter Medium"/>
              </a:rPr>
              <a:t>Posible compatibilidad futura: Se evaluará la integración con dispositivos iOS y la sincronización con la nube mediante Firebase.</a:t>
            </a:r>
          </a:p>
          <a:p>
            <a:pPr algn="just" marL="0" indent="0" lvl="0">
              <a:lnSpc>
                <a:spcPts val="2877"/>
              </a:lnSpc>
            </a:pPr>
          </a:p>
        </p:txBody>
      </p:sp>
      <p:grpSp>
        <p:nvGrpSpPr>
          <p:cNvPr name="Group 9" id="9"/>
          <p:cNvGrpSpPr/>
          <p:nvPr/>
        </p:nvGrpSpPr>
        <p:grpSpPr>
          <a:xfrm rot="0">
            <a:off x="7684586" y="4365753"/>
            <a:ext cx="378723" cy="378723"/>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ECCDC"/>
            </a:solidFill>
            <a:ln w="28575" cap="sq">
              <a:solidFill>
                <a:srgbClr val="174973"/>
              </a:solidFill>
              <a:prstDash val="solid"/>
              <a:miter/>
            </a:ln>
          </p:spPr>
        </p:sp>
        <p:sp>
          <p:nvSpPr>
            <p:cNvPr name="TextBox 11" id="11"/>
            <p:cNvSpPr txBox="true"/>
            <p:nvPr/>
          </p:nvSpPr>
          <p:spPr>
            <a:xfrm>
              <a:off x="76200" y="47625"/>
              <a:ext cx="660400" cy="688975"/>
            </a:xfrm>
            <a:prstGeom prst="rect">
              <a:avLst/>
            </a:prstGeom>
          </p:spPr>
          <p:txBody>
            <a:bodyPr anchor="ctr" rtlCol="false" tIns="50800" lIns="50800" bIns="50800" rIns="50800"/>
            <a:lstStyle/>
            <a:p>
              <a:pPr algn="ctr">
                <a:lnSpc>
                  <a:spcPts val="1960"/>
                </a:lnSpc>
              </a:pPr>
            </a:p>
          </p:txBody>
        </p:sp>
      </p:grpSp>
      <p:grpSp>
        <p:nvGrpSpPr>
          <p:cNvPr name="Group 12" id="12"/>
          <p:cNvGrpSpPr/>
          <p:nvPr/>
        </p:nvGrpSpPr>
        <p:grpSpPr>
          <a:xfrm rot="0">
            <a:off x="7684586" y="6916154"/>
            <a:ext cx="378723" cy="378723"/>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ECCDC"/>
            </a:solidFill>
            <a:ln w="28575" cap="sq">
              <a:solidFill>
                <a:srgbClr val="174973"/>
              </a:solidFill>
              <a:prstDash val="solid"/>
              <a:miter/>
            </a:ln>
          </p:spPr>
        </p:sp>
        <p:sp>
          <p:nvSpPr>
            <p:cNvPr name="TextBox 14" id="14"/>
            <p:cNvSpPr txBox="true"/>
            <p:nvPr/>
          </p:nvSpPr>
          <p:spPr>
            <a:xfrm>
              <a:off x="76200" y="47625"/>
              <a:ext cx="660400" cy="688975"/>
            </a:xfrm>
            <a:prstGeom prst="rect">
              <a:avLst/>
            </a:prstGeom>
          </p:spPr>
          <p:txBody>
            <a:bodyPr anchor="ctr" rtlCol="false" tIns="50800" lIns="50800" bIns="50800" rIns="50800"/>
            <a:lstStyle/>
            <a:p>
              <a:pPr algn="ctr">
                <a:lnSpc>
                  <a:spcPts val="1960"/>
                </a:lnSpc>
              </a:pPr>
            </a:p>
          </p:txBody>
        </p:sp>
      </p:grpSp>
      <p:grpSp>
        <p:nvGrpSpPr>
          <p:cNvPr name="Group 15" id="15"/>
          <p:cNvGrpSpPr/>
          <p:nvPr/>
        </p:nvGrpSpPr>
        <p:grpSpPr>
          <a:xfrm rot="0">
            <a:off x="7667157" y="1819038"/>
            <a:ext cx="378723" cy="378723"/>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ECCDC"/>
            </a:solidFill>
            <a:ln w="28575" cap="sq">
              <a:solidFill>
                <a:srgbClr val="174973"/>
              </a:solidFill>
              <a:prstDash val="solid"/>
              <a:miter/>
            </a:ln>
          </p:spPr>
        </p:sp>
        <p:sp>
          <p:nvSpPr>
            <p:cNvPr name="TextBox 17" id="17"/>
            <p:cNvSpPr txBox="true"/>
            <p:nvPr/>
          </p:nvSpPr>
          <p:spPr>
            <a:xfrm>
              <a:off x="76200" y="47625"/>
              <a:ext cx="660400" cy="688975"/>
            </a:xfrm>
            <a:prstGeom prst="rect">
              <a:avLst/>
            </a:prstGeom>
          </p:spPr>
          <p:txBody>
            <a:bodyPr anchor="ctr" rtlCol="false" tIns="50800" lIns="50800" bIns="50800" rIns="50800"/>
            <a:lstStyle/>
            <a:p>
              <a:pPr algn="ctr">
                <a:lnSpc>
                  <a:spcPts val="1960"/>
                </a:lnSpc>
              </a:pPr>
            </a:p>
          </p:txBody>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364857" y="358628"/>
            <a:ext cx="17558286" cy="9569744"/>
            <a:chOff x="0" y="0"/>
            <a:chExt cx="4624405" cy="2520426"/>
          </a:xfrm>
        </p:grpSpPr>
        <p:sp>
          <p:nvSpPr>
            <p:cNvPr name="Freeform 4" id="4"/>
            <p:cNvSpPr/>
            <p:nvPr/>
          </p:nvSpPr>
          <p:spPr>
            <a:xfrm flipH="false" flipV="false" rot="0">
              <a:off x="0" y="0"/>
              <a:ext cx="4624405" cy="2520426"/>
            </a:xfrm>
            <a:custGeom>
              <a:avLst/>
              <a:gdLst/>
              <a:ahLst/>
              <a:cxnLst/>
              <a:rect r="r" b="b" t="t" l="l"/>
              <a:pathLst>
                <a:path h="2520426" w="4624405">
                  <a:moveTo>
                    <a:pt x="5291" y="0"/>
                  </a:moveTo>
                  <a:lnTo>
                    <a:pt x="4619113" y="0"/>
                  </a:lnTo>
                  <a:cubicBezTo>
                    <a:pt x="4622036" y="0"/>
                    <a:pt x="4624405" y="2369"/>
                    <a:pt x="4624405" y="5291"/>
                  </a:cubicBezTo>
                  <a:lnTo>
                    <a:pt x="4624405" y="2515135"/>
                  </a:lnTo>
                  <a:cubicBezTo>
                    <a:pt x="4624405" y="2516539"/>
                    <a:pt x="4623847" y="2517884"/>
                    <a:pt x="4622855" y="2518877"/>
                  </a:cubicBezTo>
                  <a:cubicBezTo>
                    <a:pt x="4621862" y="2519869"/>
                    <a:pt x="4620517" y="2520426"/>
                    <a:pt x="4619113" y="2520426"/>
                  </a:cubicBezTo>
                  <a:lnTo>
                    <a:pt x="5291" y="2520426"/>
                  </a:lnTo>
                  <a:cubicBezTo>
                    <a:pt x="3888" y="2520426"/>
                    <a:pt x="2542" y="2519869"/>
                    <a:pt x="1550" y="2518877"/>
                  </a:cubicBezTo>
                  <a:cubicBezTo>
                    <a:pt x="557" y="2517884"/>
                    <a:pt x="0" y="2516539"/>
                    <a:pt x="0" y="2515135"/>
                  </a:cubicBezTo>
                  <a:lnTo>
                    <a:pt x="0" y="5291"/>
                  </a:lnTo>
                  <a:cubicBezTo>
                    <a:pt x="0" y="3888"/>
                    <a:pt x="557" y="2542"/>
                    <a:pt x="1550" y="1550"/>
                  </a:cubicBezTo>
                  <a:cubicBezTo>
                    <a:pt x="2542" y="557"/>
                    <a:pt x="3888" y="0"/>
                    <a:pt x="5291" y="0"/>
                  </a:cubicBezTo>
                  <a:close/>
                </a:path>
              </a:pathLst>
            </a:custGeom>
            <a:solidFill>
              <a:srgbClr val="F0F0F0">
                <a:alpha val="95686"/>
              </a:srgbClr>
            </a:solidFill>
            <a:ln w="38100" cap="sq">
              <a:solidFill>
                <a:srgbClr val="174973">
                  <a:alpha val="95686"/>
                </a:srgbClr>
              </a:solidFill>
              <a:prstDash val="solid"/>
              <a:miter/>
            </a:ln>
          </p:spPr>
        </p:sp>
        <p:sp>
          <p:nvSpPr>
            <p:cNvPr name="TextBox 5" id="5"/>
            <p:cNvSpPr txBox="true"/>
            <p:nvPr/>
          </p:nvSpPr>
          <p:spPr>
            <a:xfrm>
              <a:off x="0" y="28575"/>
              <a:ext cx="4624405" cy="2491851"/>
            </a:xfrm>
            <a:prstGeom prst="rect">
              <a:avLst/>
            </a:prstGeom>
          </p:spPr>
          <p:txBody>
            <a:bodyPr anchor="ctr" rtlCol="false" tIns="50800" lIns="50800" bIns="50800" rIns="50800"/>
            <a:lstStyle/>
            <a:p>
              <a:pPr algn="ctr">
                <a:lnSpc>
                  <a:spcPts val="2600"/>
                </a:lnSpc>
              </a:pPr>
            </a:p>
          </p:txBody>
        </p:sp>
      </p:grpSp>
      <p:sp>
        <p:nvSpPr>
          <p:cNvPr name="TextBox 6" id="6"/>
          <p:cNvSpPr txBox="true"/>
          <p:nvPr/>
        </p:nvSpPr>
        <p:spPr>
          <a:xfrm rot="0">
            <a:off x="2027808" y="982743"/>
            <a:ext cx="6234179" cy="836295"/>
          </a:xfrm>
          <a:prstGeom prst="rect">
            <a:avLst/>
          </a:prstGeom>
        </p:spPr>
        <p:txBody>
          <a:bodyPr anchor="t" rtlCol="false" tIns="0" lIns="0" bIns="0" rIns="0">
            <a:spAutoFit/>
          </a:bodyPr>
          <a:lstStyle/>
          <a:p>
            <a:pPr algn="l">
              <a:lnSpc>
                <a:spcPts val="6240"/>
              </a:lnSpc>
            </a:pPr>
            <a:r>
              <a:rPr lang="en-US" sz="6000" b="true">
                <a:solidFill>
                  <a:srgbClr val="174973"/>
                </a:solidFill>
                <a:latin typeface="Roboto Bold"/>
                <a:ea typeface="Roboto Bold"/>
                <a:cs typeface="Roboto Bold"/>
                <a:sym typeface="Roboto Bold"/>
              </a:rPr>
              <a:t>Funcionalidades</a:t>
            </a:r>
          </a:p>
        </p:txBody>
      </p:sp>
      <p:sp>
        <p:nvSpPr>
          <p:cNvPr name="AutoShape 7" id="7"/>
          <p:cNvSpPr/>
          <p:nvPr/>
        </p:nvSpPr>
        <p:spPr>
          <a:xfrm flipV="true">
            <a:off x="9776355" y="403003"/>
            <a:ext cx="0" cy="9480995"/>
          </a:xfrm>
          <a:prstGeom prst="line">
            <a:avLst/>
          </a:prstGeom>
          <a:ln cap="flat" w="28575">
            <a:solidFill>
              <a:srgbClr val="174973"/>
            </a:solidFill>
            <a:prstDash val="solid"/>
            <a:headEnd type="none" len="sm" w="sm"/>
            <a:tailEnd type="none" len="sm" w="sm"/>
          </a:ln>
        </p:spPr>
      </p:sp>
      <p:sp>
        <p:nvSpPr>
          <p:cNvPr name="TextBox 8" id="8"/>
          <p:cNvSpPr txBox="true"/>
          <p:nvPr/>
        </p:nvSpPr>
        <p:spPr>
          <a:xfrm rot="0">
            <a:off x="697242" y="1960775"/>
            <a:ext cx="8446758" cy="7410707"/>
          </a:xfrm>
          <a:prstGeom prst="rect">
            <a:avLst/>
          </a:prstGeom>
        </p:spPr>
        <p:txBody>
          <a:bodyPr anchor="t" rtlCol="false" tIns="0" lIns="0" bIns="0" rIns="0">
            <a:spAutoFit/>
          </a:bodyPr>
          <a:lstStyle/>
          <a:p>
            <a:pPr algn="just" marL="564555" indent="-282277" lvl="1">
              <a:lnSpc>
                <a:spcPts val="3660"/>
              </a:lnSpc>
              <a:buFont typeface="Arial"/>
              <a:buChar char="•"/>
            </a:pPr>
            <a:r>
              <a:rPr lang="en-US" b="true" sz="2614" spc="156">
                <a:solidFill>
                  <a:srgbClr val="174973"/>
                </a:solidFill>
                <a:latin typeface="Inter Medium"/>
                <a:ea typeface="Inter Medium"/>
                <a:cs typeface="Inter Medium"/>
                <a:sym typeface="Inter Medium"/>
              </a:rPr>
              <a:t>Registro de cuenta: Permite a los usuarios crear y gestionar su perfil en la aplicación.</a:t>
            </a:r>
          </a:p>
          <a:p>
            <a:pPr algn="just" marL="564555" indent="-282277" lvl="1">
              <a:lnSpc>
                <a:spcPts val="3660"/>
              </a:lnSpc>
              <a:buFont typeface="Arial"/>
              <a:buChar char="•"/>
            </a:pPr>
            <a:r>
              <a:rPr lang="en-US" b="true" sz="2614" spc="156">
                <a:solidFill>
                  <a:srgbClr val="174973"/>
                </a:solidFill>
                <a:latin typeface="Inter Medium"/>
                <a:ea typeface="Inter Medium"/>
                <a:cs typeface="Inter Medium"/>
                <a:sym typeface="Inter Medium"/>
              </a:rPr>
              <a:t>Inserción de rutina: Los estudiantes pueden registrar sus actividades diarias usando escalas de 1 a 10 para calcular su impacto en el descanso.</a:t>
            </a:r>
          </a:p>
          <a:p>
            <a:pPr algn="just" marL="564555" indent="-282277" lvl="1">
              <a:lnSpc>
                <a:spcPts val="3660"/>
              </a:lnSpc>
              <a:buFont typeface="Arial"/>
              <a:buChar char="•"/>
            </a:pPr>
            <a:r>
              <a:rPr lang="en-US" b="true" sz="2614" spc="156">
                <a:solidFill>
                  <a:srgbClr val="174973"/>
                </a:solidFill>
                <a:latin typeface="Inter Medium"/>
                <a:ea typeface="Inter Medium"/>
                <a:cs typeface="Inter Medium"/>
                <a:sym typeface="Inter Medium"/>
              </a:rPr>
              <a:t>Registro de alarma: Registro de alarmas para calcular las horas necesarias a descansar.</a:t>
            </a:r>
          </a:p>
          <a:p>
            <a:pPr algn="just" marL="564555" indent="-282277" lvl="1">
              <a:lnSpc>
                <a:spcPts val="3660"/>
              </a:lnSpc>
              <a:buFont typeface="Arial"/>
              <a:buChar char="•"/>
            </a:pPr>
            <a:r>
              <a:rPr lang="en-US" b="true" sz="2614" spc="156">
                <a:solidFill>
                  <a:srgbClr val="174973"/>
                </a:solidFill>
                <a:latin typeface="Inter Medium"/>
                <a:ea typeface="Inter Medium"/>
                <a:cs typeface="Inter Medium"/>
                <a:sym typeface="Inter Medium"/>
              </a:rPr>
              <a:t>Registro de alarmas personalizadas: Configuración de alarmas personalizadas según el tiempo de descanso recomendado.</a:t>
            </a:r>
          </a:p>
          <a:p>
            <a:pPr algn="just" marL="564555" indent="-282277" lvl="1">
              <a:lnSpc>
                <a:spcPts val="3660"/>
              </a:lnSpc>
              <a:buFont typeface="Arial"/>
              <a:buChar char="•"/>
            </a:pPr>
            <a:r>
              <a:rPr lang="en-US" b="true" sz="2614" spc="156">
                <a:solidFill>
                  <a:srgbClr val="174973"/>
                </a:solidFill>
                <a:latin typeface="Inter Medium"/>
                <a:ea typeface="Inter Medium"/>
                <a:cs typeface="Inter Medium"/>
                <a:sym typeface="Inter Medium"/>
              </a:rPr>
              <a:t>Inserción de videos de relajación: Acceso a contenido multimedia diseñado para mejorar la calidad del sueño.</a:t>
            </a:r>
          </a:p>
          <a:p>
            <a:pPr algn="just">
              <a:lnSpc>
                <a:spcPts val="3660"/>
              </a:lnSpc>
            </a:pPr>
          </a:p>
        </p:txBody>
      </p:sp>
      <p:grpSp>
        <p:nvGrpSpPr>
          <p:cNvPr name="Group 9" id="9"/>
          <p:cNvGrpSpPr/>
          <p:nvPr/>
        </p:nvGrpSpPr>
        <p:grpSpPr>
          <a:xfrm rot="0">
            <a:off x="9604423" y="4365753"/>
            <a:ext cx="378723" cy="378723"/>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ECCDC"/>
            </a:solidFill>
            <a:ln w="28575" cap="sq">
              <a:solidFill>
                <a:srgbClr val="174973"/>
              </a:solidFill>
              <a:prstDash val="solid"/>
              <a:miter/>
            </a:ln>
          </p:spPr>
        </p:sp>
        <p:sp>
          <p:nvSpPr>
            <p:cNvPr name="TextBox 11" id="11"/>
            <p:cNvSpPr txBox="true"/>
            <p:nvPr/>
          </p:nvSpPr>
          <p:spPr>
            <a:xfrm>
              <a:off x="76200" y="47625"/>
              <a:ext cx="660400" cy="688975"/>
            </a:xfrm>
            <a:prstGeom prst="rect">
              <a:avLst/>
            </a:prstGeom>
          </p:spPr>
          <p:txBody>
            <a:bodyPr anchor="ctr" rtlCol="false" tIns="50800" lIns="50800" bIns="50800" rIns="50800"/>
            <a:lstStyle/>
            <a:p>
              <a:pPr algn="ctr">
                <a:lnSpc>
                  <a:spcPts val="1960"/>
                </a:lnSpc>
              </a:pPr>
            </a:p>
          </p:txBody>
        </p:sp>
      </p:grpSp>
      <p:grpSp>
        <p:nvGrpSpPr>
          <p:cNvPr name="Group 12" id="12"/>
          <p:cNvGrpSpPr/>
          <p:nvPr/>
        </p:nvGrpSpPr>
        <p:grpSpPr>
          <a:xfrm rot="0">
            <a:off x="9604423" y="6916154"/>
            <a:ext cx="378723" cy="378723"/>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ECCDC"/>
            </a:solidFill>
            <a:ln w="28575" cap="sq">
              <a:solidFill>
                <a:srgbClr val="174973"/>
              </a:solidFill>
              <a:prstDash val="solid"/>
              <a:miter/>
            </a:ln>
          </p:spPr>
        </p:sp>
        <p:sp>
          <p:nvSpPr>
            <p:cNvPr name="TextBox 14" id="14"/>
            <p:cNvSpPr txBox="true"/>
            <p:nvPr/>
          </p:nvSpPr>
          <p:spPr>
            <a:xfrm>
              <a:off x="76200" y="47625"/>
              <a:ext cx="660400" cy="688975"/>
            </a:xfrm>
            <a:prstGeom prst="rect">
              <a:avLst/>
            </a:prstGeom>
          </p:spPr>
          <p:txBody>
            <a:bodyPr anchor="ctr" rtlCol="false" tIns="50800" lIns="50800" bIns="50800" rIns="50800"/>
            <a:lstStyle/>
            <a:p>
              <a:pPr algn="ctr">
                <a:lnSpc>
                  <a:spcPts val="1960"/>
                </a:lnSpc>
              </a:pPr>
            </a:p>
          </p:txBody>
        </p:sp>
      </p:grpSp>
      <p:grpSp>
        <p:nvGrpSpPr>
          <p:cNvPr name="Group 15" id="15"/>
          <p:cNvGrpSpPr/>
          <p:nvPr/>
        </p:nvGrpSpPr>
        <p:grpSpPr>
          <a:xfrm rot="0">
            <a:off x="9586994" y="1819038"/>
            <a:ext cx="378723" cy="378723"/>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ECCDC"/>
            </a:solidFill>
            <a:ln w="28575" cap="sq">
              <a:solidFill>
                <a:srgbClr val="174973"/>
              </a:solidFill>
              <a:prstDash val="solid"/>
              <a:miter/>
            </a:ln>
          </p:spPr>
        </p:sp>
        <p:sp>
          <p:nvSpPr>
            <p:cNvPr name="TextBox 17" id="17"/>
            <p:cNvSpPr txBox="true"/>
            <p:nvPr/>
          </p:nvSpPr>
          <p:spPr>
            <a:xfrm>
              <a:off x="76200" y="47625"/>
              <a:ext cx="660400" cy="688975"/>
            </a:xfrm>
            <a:prstGeom prst="rect">
              <a:avLst/>
            </a:prstGeom>
          </p:spPr>
          <p:txBody>
            <a:bodyPr anchor="ctr" rtlCol="false" tIns="50800" lIns="50800" bIns="50800" rIns="50800"/>
            <a:lstStyle/>
            <a:p>
              <a:pPr algn="ctr">
                <a:lnSpc>
                  <a:spcPts val="1960"/>
                </a:lnSpc>
              </a:pPr>
            </a:p>
          </p:txBody>
        </p:sp>
      </p:grpSp>
      <p:sp>
        <p:nvSpPr>
          <p:cNvPr name="TextBox 18" id="18"/>
          <p:cNvSpPr txBox="true"/>
          <p:nvPr/>
        </p:nvSpPr>
        <p:spPr>
          <a:xfrm rot="0">
            <a:off x="10524669" y="982743"/>
            <a:ext cx="6234179" cy="836295"/>
          </a:xfrm>
          <a:prstGeom prst="rect">
            <a:avLst/>
          </a:prstGeom>
        </p:spPr>
        <p:txBody>
          <a:bodyPr anchor="t" rtlCol="false" tIns="0" lIns="0" bIns="0" rIns="0">
            <a:spAutoFit/>
          </a:bodyPr>
          <a:lstStyle/>
          <a:p>
            <a:pPr algn="l">
              <a:lnSpc>
                <a:spcPts val="6240"/>
              </a:lnSpc>
            </a:pPr>
            <a:r>
              <a:rPr lang="en-US" sz="6000" b="true">
                <a:solidFill>
                  <a:srgbClr val="174973"/>
                </a:solidFill>
                <a:latin typeface="Roboto Bold"/>
                <a:ea typeface="Roboto Bold"/>
                <a:cs typeface="Roboto Bold"/>
                <a:sym typeface="Roboto Bold"/>
              </a:rPr>
              <a:t>Futuras</a:t>
            </a:r>
          </a:p>
        </p:txBody>
      </p:sp>
      <p:sp>
        <p:nvSpPr>
          <p:cNvPr name="TextBox 19" id="19"/>
          <p:cNvSpPr txBox="true"/>
          <p:nvPr/>
        </p:nvSpPr>
        <p:spPr>
          <a:xfrm rot="0">
            <a:off x="10524669" y="1951250"/>
            <a:ext cx="5775647" cy="7131942"/>
          </a:xfrm>
          <a:prstGeom prst="rect">
            <a:avLst/>
          </a:prstGeom>
        </p:spPr>
        <p:txBody>
          <a:bodyPr anchor="t" rtlCol="false" tIns="0" lIns="0" bIns="0" rIns="0">
            <a:spAutoFit/>
          </a:bodyPr>
          <a:lstStyle/>
          <a:p>
            <a:pPr algn="just" marL="586144" indent="-293072" lvl="1">
              <a:lnSpc>
                <a:spcPts val="3800"/>
              </a:lnSpc>
              <a:buFont typeface="Arial"/>
              <a:buChar char="•"/>
            </a:pPr>
            <a:r>
              <a:rPr lang="en-US" b="true" sz="2714" spc="162">
                <a:solidFill>
                  <a:srgbClr val="174973"/>
                </a:solidFill>
                <a:latin typeface="Inter Medium"/>
                <a:ea typeface="Inter Medium"/>
                <a:cs typeface="Inter Medium"/>
                <a:sym typeface="Inter Medium"/>
              </a:rPr>
              <a:t>·Diagrama de horas de sueño: Visualización de las horas dormidas en la semana para un mejor análisis del descanso.</a:t>
            </a:r>
          </a:p>
          <a:p>
            <a:pPr algn="just" marL="586144" indent="-293072" lvl="1">
              <a:lnSpc>
                <a:spcPts val="3800"/>
              </a:lnSpc>
              <a:buFont typeface="Arial"/>
              <a:buChar char="•"/>
            </a:pPr>
            <a:r>
              <a:rPr lang="en-US" b="true" sz="2714" spc="162">
                <a:solidFill>
                  <a:srgbClr val="174973"/>
                </a:solidFill>
                <a:latin typeface="Inter Medium"/>
                <a:ea typeface="Inter Medium"/>
                <a:cs typeface="Inter Medium"/>
                <a:sym typeface="Inter Medium"/>
              </a:rPr>
              <a:t>Modo nocturno: Interfaz con colores oscuros para reducir la fatiga visual antes de dormir.</a:t>
            </a:r>
          </a:p>
          <a:p>
            <a:pPr algn="just" marL="586144" indent="-293072" lvl="1">
              <a:lnSpc>
                <a:spcPts val="3800"/>
              </a:lnSpc>
              <a:buFont typeface="Arial"/>
              <a:buChar char="•"/>
            </a:pPr>
            <a:r>
              <a:rPr lang="en-US" b="true" sz="2714" spc="162">
                <a:solidFill>
                  <a:srgbClr val="174973"/>
                </a:solidFill>
                <a:latin typeface="Inter Medium"/>
                <a:ea typeface="Inter Medium"/>
                <a:cs typeface="Inter Medium"/>
                <a:sym typeface="Inter Medium"/>
              </a:rPr>
              <a:t>Historial de rutinas: Permitir a los usuarios revisar sus rutinas pasadas para analizar patrones de descanso.</a:t>
            </a:r>
          </a:p>
          <a:p>
            <a:pPr algn="just" marL="0" indent="0" lvl="0">
              <a:lnSpc>
                <a:spcPts val="3800"/>
              </a:lnSpc>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364857" y="358628"/>
            <a:ext cx="17558286" cy="9569744"/>
            <a:chOff x="0" y="0"/>
            <a:chExt cx="4624405" cy="2520426"/>
          </a:xfrm>
        </p:grpSpPr>
        <p:sp>
          <p:nvSpPr>
            <p:cNvPr name="Freeform 4" id="4"/>
            <p:cNvSpPr/>
            <p:nvPr/>
          </p:nvSpPr>
          <p:spPr>
            <a:xfrm flipH="false" flipV="false" rot="0">
              <a:off x="0" y="0"/>
              <a:ext cx="4624405" cy="2520426"/>
            </a:xfrm>
            <a:custGeom>
              <a:avLst/>
              <a:gdLst/>
              <a:ahLst/>
              <a:cxnLst/>
              <a:rect r="r" b="b" t="t" l="l"/>
              <a:pathLst>
                <a:path h="2520426" w="4624405">
                  <a:moveTo>
                    <a:pt x="5291" y="0"/>
                  </a:moveTo>
                  <a:lnTo>
                    <a:pt x="4619113" y="0"/>
                  </a:lnTo>
                  <a:cubicBezTo>
                    <a:pt x="4622036" y="0"/>
                    <a:pt x="4624405" y="2369"/>
                    <a:pt x="4624405" y="5291"/>
                  </a:cubicBezTo>
                  <a:lnTo>
                    <a:pt x="4624405" y="2515135"/>
                  </a:lnTo>
                  <a:cubicBezTo>
                    <a:pt x="4624405" y="2516539"/>
                    <a:pt x="4623847" y="2517884"/>
                    <a:pt x="4622855" y="2518877"/>
                  </a:cubicBezTo>
                  <a:cubicBezTo>
                    <a:pt x="4621862" y="2519869"/>
                    <a:pt x="4620517" y="2520426"/>
                    <a:pt x="4619113" y="2520426"/>
                  </a:cubicBezTo>
                  <a:lnTo>
                    <a:pt x="5291" y="2520426"/>
                  </a:lnTo>
                  <a:cubicBezTo>
                    <a:pt x="3888" y="2520426"/>
                    <a:pt x="2542" y="2519869"/>
                    <a:pt x="1550" y="2518877"/>
                  </a:cubicBezTo>
                  <a:cubicBezTo>
                    <a:pt x="557" y="2517884"/>
                    <a:pt x="0" y="2516539"/>
                    <a:pt x="0" y="2515135"/>
                  </a:cubicBezTo>
                  <a:lnTo>
                    <a:pt x="0" y="5291"/>
                  </a:lnTo>
                  <a:cubicBezTo>
                    <a:pt x="0" y="3888"/>
                    <a:pt x="557" y="2542"/>
                    <a:pt x="1550" y="1550"/>
                  </a:cubicBezTo>
                  <a:cubicBezTo>
                    <a:pt x="2542" y="557"/>
                    <a:pt x="3888" y="0"/>
                    <a:pt x="5291" y="0"/>
                  </a:cubicBezTo>
                  <a:close/>
                </a:path>
              </a:pathLst>
            </a:custGeom>
            <a:solidFill>
              <a:srgbClr val="F0F0F0">
                <a:alpha val="95686"/>
              </a:srgbClr>
            </a:solidFill>
            <a:ln w="38100" cap="sq">
              <a:solidFill>
                <a:srgbClr val="174973">
                  <a:alpha val="95686"/>
                </a:srgbClr>
              </a:solidFill>
              <a:prstDash val="solid"/>
              <a:miter/>
            </a:ln>
          </p:spPr>
        </p:sp>
        <p:sp>
          <p:nvSpPr>
            <p:cNvPr name="TextBox 5" id="5"/>
            <p:cNvSpPr txBox="true"/>
            <p:nvPr/>
          </p:nvSpPr>
          <p:spPr>
            <a:xfrm>
              <a:off x="0" y="28575"/>
              <a:ext cx="4624405" cy="2491851"/>
            </a:xfrm>
            <a:prstGeom prst="rect">
              <a:avLst/>
            </a:prstGeom>
          </p:spPr>
          <p:txBody>
            <a:bodyPr anchor="ctr" rtlCol="false" tIns="50800" lIns="50800" bIns="50800" rIns="50800"/>
            <a:lstStyle/>
            <a:p>
              <a:pPr algn="ctr">
                <a:lnSpc>
                  <a:spcPts val="2600"/>
                </a:lnSpc>
              </a:pPr>
            </a:p>
          </p:txBody>
        </p:sp>
      </p:grpSp>
      <p:sp>
        <p:nvSpPr>
          <p:cNvPr name="TextBox 6" id="6"/>
          <p:cNvSpPr txBox="true"/>
          <p:nvPr/>
        </p:nvSpPr>
        <p:spPr>
          <a:xfrm rot="0">
            <a:off x="2027808" y="982743"/>
            <a:ext cx="6234179" cy="836295"/>
          </a:xfrm>
          <a:prstGeom prst="rect">
            <a:avLst/>
          </a:prstGeom>
        </p:spPr>
        <p:txBody>
          <a:bodyPr anchor="t" rtlCol="false" tIns="0" lIns="0" bIns="0" rIns="0">
            <a:spAutoFit/>
          </a:bodyPr>
          <a:lstStyle/>
          <a:p>
            <a:pPr algn="l">
              <a:lnSpc>
                <a:spcPts val="6240"/>
              </a:lnSpc>
            </a:pPr>
            <a:r>
              <a:rPr lang="en-US" sz="6000" b="true">
                <a:solidFill>
                  <a:srgbClr val="174973"/>
                </a:solidFill>
                <a:latin typeface="Roboto Bold"/>
                <a:ea typeface="Roboto Bold"/>
                <a:cs typeface="Roboto Bold"/>
                <a:sym typeface="Roboto Bold"/>
              </a:rPr>
              <a:t>Alcance Actual</a:t>
            </a:r>
          </a:p>
        </p:txBody>
      </p:sp>
      <p:sp>
        <p:nvSpPr>
          <p:cNvPr name="AutoShape 7" id="7"/>
          <p:cNvSpPr/>
          <p:nvPr/>
        </p:nvSpPr>
        <p:spPr>
          <a:xfrm flipV="true">
            <a:off x="9776355" y="403003"/>
            <a:ext cx="0" cy="9480995"/>
          </a:xfrm>
          <a:prstGeom prst="line">
            <a:avLst/>
          </a:prstGeom>
          <a:ln cap="flat" w="28575">
            <a:solidFill>
              <a:srgbClr val="174973"/>
            </a:solidFill>
            <a:prstDash val="solid"/>
            <a:headEnd type="none" len="sm" w="sm"/>
            <a:tailEnd type="none" len="sm" w="sm"/>
          </a:ln>
        </p:spPr>
      </p:sp>
      <p:sp>
        <p:nvSpPr>
          <p:cNvPr name="TextBox 8" id="8"/>
          <p:cNvSpPr txBox="true"/>
          <p:nvPr/>
        </p:nvSpPr>
        <p:spPr>
          <a:xfrm rot="0">
            <a:off x="697242" y="2576384"/>
            <a:ext cx="8446758" cy="5086607"/>
          </a:xfrm>
          <a:prstGeom prst="rect">
            <a:avLst/>
          </a:prstGeom>
        </p:spPr>
        <p:txBody>
          <a:bodyPr anchor="t" rtlCol="false" tIns="0" lIns="0" bIns="0" rIns="0">
            <a:spAutoFit/>
          </a:bodyPr>
          <a:lstStyle/>
          <a:p>
            <a:pPr algn="just" marL="564555" indent="-282277" lvl="1">
              <a:lnSpc>
                <a:spcPts val="3660"/>
              </a:lnSpc>
              <a:buFont typeface="Arial"/>
              <a:buChar char="•"/>
            </a:pPr>
            <a:r>
              <a:rPr lang="en-US" b="true" sz="2614" spc="156">
                <a:solidFill>
                  <a:srgbClr val="174973"/>
                </a:solidFill>
                <a:latin typeface="Inter Medium"/>
                <a:ea typeface="Inter Medium"/>
                <a:cs typeface="Inter Medium"/>
                <a:sym typeface="Inter Medium"/>
              </a:rPr>
              <a:t>Inserción de rutina: Los usuarios podrán registrar sus actividades diarias y evaluar su impacto en el descanso mediante escalas de 1 a 10.</a:t>
            </a:r>
          </a:p>
          <a:p>
            <a:pPr algn="just" marL="564555" indent="-282277" lvl="1">
              <a:lnSpc>
                <a:spcPts val="3660"/>
              </a:lnSpc>
              <a:buFont typeface="Arial"/>
              <a:buChar char="•"/>
            </a:pPr>
            <a:r>
              <a:rPr lang="en-US" b="true" sz="2614" spc="156">
                <a:solidFill>
                  <a:srgbClr val="174973"/>
                </a:solidFill>
                <a:latin typeface="Inter Medium"/>
                <a:ea typeface="Inter Medium"/>
                <a:cs typeface="Inter Medium"/>
                <a:sym typeface="Inter Medium"/>
              </a:rPr>
              <a:t>Registro de cuenta: Creación y gestión de perfiles para personalizar la experiencia en la aplicación.</a:t>
            </a:r>
          </a:p>
          <a:p>
            <a:pPr algn="just" marL="564555" indent="-282277" lvl="1">
              <a:lnSpc>
                <a:spcPts val="3660"/>
              </a:lnSpc>
              <a:buFont typeface="Arial"/>
              <a:buChar char="•"/>
            </a:pPr>
            <a:r>
              <a:rPr lang="en-US" b="true" sz="2614" spc="156">
                <a:solidFill>
                  <a:srgbClr val="174973"/>
                </a:solidFill>
                <a:latin typeface="Inter Medium"/>
                <a:ea typeface="Inter Medium"/>
                <a:cs typeface="Inter Medium"/>
                <a:sym typeface="Inter Medium"/>
              </a:rPr>
              <a:t>Registro de alarma: Configuración de alarmas basadas en el cálculo del tiempo de descanso recomendado.</a:t>
            </a:r>
          </a:p>
          <a:p>
            <a:pPr algn="just">
              <a:lnSpc>
                <a:spcPts val="3660"/>
              </a:lnSpc>
            </a:pPr>
          </a:p>
        </p:txBody>
      </p:sp>
      <p:grpSp>
        <p:nvGrpSpPr>
          <p:cNvPr name="Group 9" id="9"/>
          <p:cNvGrpSpPr/>
          <p:nvPr/>
        </p:nvGrpSpPr>
        <p:grpSpPr>
          <a:xfrm rot="0">
            <a:off x="9604423" y="4365753"/>
            <a:ext cx="378723" cy="378723"/>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ECCDC"/>
            </a:solidFill>
            <a:ln w="28575" cap="sq">
              <a:solidFill>
                <a:srgbClr val="174973"/>
              </a:solidFill>
              <a:prstDash val="solid"/>
              <a:miter/>
            </a:ln>
          </p:spPr>
        </p:sp>
        <p:sp>
          <p:nvSpPr>
            <p:cNvPr name="TextBox 11" id="11"/>
            <p:cNvSpPr txBox="true"/>
            <p:nvPr/>
          </p:nvSpPr>
          <p:spPr>
            <a:xfrm>
              <a:off x="76200" y="47625"/>
              <a:ext cx="660400" cy="688975"/>
            </a:xfrm>
            <a:prstGeom prst="rect">
              <a:avLst/>
            </a:prstGeom>
          </p:spPr>
          <p:txBody>
            <a:bodyPr anchor="ctr" rtlCol="false" tIns="50800" lIns="50800" bIns="50800" rIns="50800"/>
            <a:lstStyle/>
            <a:p>
              <a:pPr algn="ctr">
                <a:lnSpc>
                  <a:spcPts val="1960"/>
                </a:lnSpc>
              </a:pPr>
            </a:p>
          </p:txBody>
        </p:sp>
      </p:grpSp>
      <p:grpSp>
        <p:nvGrpSpPr>
          <p:cNvPr name="Group 12" id="12"/>
          <p:cNvGrpSpPr/>
          <p:nvPr/>
        </p:nvGrpSpPr>
        <p:grpSpPr>
          <a:xfrm rot="0">
            <a:off x="9604423" y="6916154"/>
            <a:ext cx="378723" cy="378723"/>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ECCDC"/>
            </a:solidFill>
            <a:ln w="28575" cap="sq">
              <a:solidFill>
                <a:srgbClr val="174973"/>
              </a:solidFill>
              <a:prstDash val="solid"/>
              <a:miter/>
            </a:ln>
          </p:spPr>
        </p:sp>
        <p:sp>
          <p:nvSpPr>
            <p:cNvPr name="TextBox 14" id="14"/>
            <p:cNvSpPr txBox="true"/>
            <p:nvPr/>
          </p:nvSpPr>
          <p:spPr>
            <a:xfrm>
              <a:off x="76200" y="47625"/>
              <a:ext cx="660400" cy="688975"/>
            </a:xfrm>
            <a:prstGeom prst="rect">
              <a:avLst/>
            </a:prstGeom>
          </p:spPr>
          <p:txBody>
            <a:bodyPr anchor="ctr" rtlCol="false" tIns="50800" lIns="50800" bIns="50800" rIns="50800"/>
            <a:lstStyle/>
            <a:p>
              <a:pPr algn="ctr">
                <a:lnSpc>
                  <a:spcPts val="1960"/>
                </a:lnSpc>
              </a:pPr>
            </a:p>
          </p:txBody>
        </p:sp>
      </p:grpSp>
      <p:grpSp>
        <p:nvGrpSpPr>
          <p:cNvPr name="Group 15" id="15"/>
          <p:cNvGrpSpPr/>
          <p:nvPr/>
        </p:nvGrpSpPr>
        <p:grpSpPr>
          <a:xfrm rot="0">
            <a:off x="9586994" y="1819038"/>
            <a:ext cx="378723" cy="378723"/>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ECCDC"/>
            </a:solidFill>
            <a:ln w="28575" cap="sq">
              <a:solidFill>
                <a:srgbClr val="174973"/>
              </a:solidFill>
              <a:prstDash val="solid"/>
              <a:miter/>
            </a:ln>
          </p:spPr>
        </p:sp>
        <p:sp>
          <p:nvSpPr>
            <p:cNvPr name="TextBox 17" id="17"/>
            <p:cNvSpPr txBox="true"/>
            <p:nvPr/>
          </p:nvSpPr>
          <p:spPr>
            <a:xfrm>
              <a:off x="76200" y="47625"/>
              <a:ext cx="660400" cy="688975"/>
            </a:xfrm>
            <a:prstGeom prst="rect">
              <a:avLst/>
            </a:prstGeom>
          </p:spPr>
          <p:txBody>
            <a:bodyPr anchor="ctr" rtlCol="false" tIns="50800" lIns="50800" bIns="50800" rIns="50800"/>
            <a:lstStyle/>
            <a:p>
              <a:pPr algn="ctr">
                <a:lnSpc>
                  <a:spcPts val="1960"/>
                </a:lnSpc>
              </a:pPr>
            </a:p>
          </p:txBody>
        </p:sp>
      </p:grpSp>
      <p:sp>
        <p:nvSpPr>
          <p:cNvPr name="TextBox 18" id="18"/>
          <p:cNvSpPr txBox="true"/>
          <p:nvPr/>
        </p:nvSpPr>
        <p:spPr>
          <a:xfrm rot="0">
            <a:off x="10524669" y="973218"/>
            <a:ext cx="6234179" cy="703707"/>
          </a:xfrm>
          <a:prstGeom prst="rect">
            <a:avLst/>
          </a:prstGeom>
        </p:spPr>
        <p:txBody>
          <a:bodyPr anchor="t" rtlCol="false" tIns="0" lIns="0" bIns="0" rIns="0">
            <a:spAutoFit/>
          </a:bodyPr>
          <a:lstStyle/>
          <a:p>
            <a:pPr algn="l">
              <a:lnSpc>
                <a:spcPts val="5304"/>
              </a:lnSpc>
            </a:pPr>
            <a:r>
              <a:rPr lang="en-US" sz="5100" b="true">
                <a:solidFill>
                  <a:srgbClr val="174973"/>
                </a:solidFill>
                <a:latin typeface="Roboto Bold"/>
                <a:ea typeface="Roboto Bold"/>
                <a:cs typeface="Roboto Bold"/>
                <a:sym typeface="Roboto Bold"/>
              </a:rPr>
              <a:t>No incluirá por ahora</a:t>
            </a:r>
          </a:p>
        </p:txBody>
      </p:sp>
      <p:sp>
        <p:nvSpPr>
          <p:cNvPr name="TextBox 19" id="19"/>
          <p:cNvSpPr txBox="true"/>
          <p:nvPr/>
        </p:nvSpPr>
        <p:spPr>
          <a:xfrm rot="0">
            <a:off x="10114077" y="1761888"/>
            <a:ext cx="7145223" cy="8084442"/>
          </a:xfrm>
          <a:prstGeom prst="rect">
            <a:avLst/>
          </a:prstGeom>
        </p:spPr>
        <p:txBody>
          <a:bodyPr anchor="t" rtlCol="false" tIns="0" lIns="0" bIns="0" rIns="0">
            <a:spAutoFit/>
          </a:bodyPr>
          <a:lstStyle/>
          <a:p>
            <a:pPr algn="just" marL="586144" indent="-293072" lvl="1">
              <a:lnSpc>
                <a:spcPts val="3800"/>
              </a:lnSpc>
              <a:buFont typeface="Arial"/>
              <a:buChar char="•"/>
            </a:pPr>
            <a:r>
              <a:rPr lang="en-US" b="true" sz="2714" spc="162">
                <a:solidFill>
                  <a:srgbClr val="174973"/>
                </a:solidFill>
                <a:latin typeface="Inter Medium"/>
                <a:ea typeface="Inter Medium"/>
                <a:cs typeface="Inter Medium"/>
                <a:sym typeface="Inter Medium"/>
              </a:rPr>
              <a:t>Diagrama de horas de sueño: No se mostrará una representación gráfica del tiempo dormido semanalmente.</a:t>
            </a:r>
          </a:p>
          <a:p>
            <a:pPr algn="just" marL="586144" indent="-293072" lvl="1">
              <a:lnSpc>
                <a:spcPts val="3800"/>
              </a:lnSpc>
              <a:buFont typeface="Arial"/>
              <a:buChar char="•"/>
            </a:pPr>
            <a:r>
              <a:rPr lang="en-US" b="true" sz="2714" spc="162">
                <a:solidFill>
                  <a:srgbClr val="174973"/>
                </a:solidFill>
                <a:latin typeface="Inter Medium"/>
                <a:ea typeface="Inter Medium"/>
                <a:cs typeface="Inter Medium"/>
                <a:sym typeface="Inter Medium"/>
              </a:rPr>
              <a:t>Inserción de videos de relajación: No se integrarán recursos multimedia para mejorar la calidad del sueño en la primera versión.</a:t>
            </a:r>
          </a:p>
          <a:p>
            <a:pPr algn="just" marL="586144" indent="-293072" lvl="1">
              <a:lnSpc>
                <a:spcPts val="3800"/>
              </a:lnSpc>
              <a:buFont typeface="Arial"/>
              <a:buChar char="•"/>
            </a:pPr>
            <a:r>
              <a:rPr lang="en-US" b="true" sz="2714" spc="162">
                <a:solidFill>
                  <a:srgbClr val="174973"/>
                </a:solidFill>
                <a:latin typeface="Inter Medium"/>
                <a:ea typeface="Inter Medium"/>
                <a:cs typeface="Inter Medium"/>
                <a:sym typeface="Inter Medium"/>
              </a:rPr>
              <a:t>Personalización de tonos de alarma: Se utilizarán sonidos predeterminados sin opción de personalización.</a:t>
            </a:r>
          </a:p>
          <a:p>
            <a:pPr algn="just" marL="586144" indent="-293072" lvl="1">
              <a:lnSpc>
                <a:spcPts val="3800"/>
              </a:lnSpc>
              <a:buFont typeface="Arial"/>
              <a:buChar char="•"/>
            </a:pPr>
            <a:r>
              <a:rPr lang="en-US" b="true" sz="2714" spc="162">
                <a:solidFill>
                  <a:srgbClr val="174973"/>
                </a:solidFill>
                <a:latin typeface="Inter Medium"/>
                <a:ea typeface="Inter Medium"/>
                <a:cs typeface="Inter Medium"/>
                <a:sym typeface="Inter Medium"/>
              </a:rPr>
              <a:t>Cuadros estadísticos (barras o pastel): No se incluirán gráficos avanzados para visualizar patrones de sueño.</a:t>
            </a:r>
          </a:p>
          <a:p>
            <a:pPr algn="just" marL="0" indent="0" lvl="0">
              <a:lnSpc>
                <a:spcPts val="3800"/>
              </a:lnSpc>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DAGYKXF8Meo</dc:identifier>
  <dcterms:modified xsi:type="dcterms:W3CDTF">2011-08-01T06:04:30Z</dcterms:modified>
  <cp:revision>1</cp:revision>
  <dc:title>Presentación Proyecto Final de Grado Moderno Azul</dc:title>
</cp:coreProperties>
</file>

<file path=docProps/thumbnail.jpeg>
</file>